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1" r:id="rId5"/>
    <p:sldMasterId id="2147483682" r:id="rId6"/>
    <p:sldMasterId id="2147483683" r:id="rId7"/>
  </p:sldMasterIdLst>
  <p:notesMasterIdLst>
    <p:notesMasterId r:id="rId8"/>
  </p:notesMasterIdLst>
  <p:sldIdLst>
    <p:sldId id="256" r:id="rId9"/>
    <p:sldId id="257" r:id="rId10"/>
    <p:sldId id="258" r:id="rId11"/>
    <p:sldId id="259" r:id="rId12"/>
    <p:sldId id="260" r:id="rId13"/>
    <p:sldId id="261" r:id="rId14"/>
    <p:sldId id="262" r:id="rId15"/>
    <p:sldId id="263" r:id="rId16"/>
  </p:sldIdLst>
  <p:sldSz cy="10058400" cx="7772400"/>
  <p:notesSz cx="6858000" cy="9144000"/>
  <p:embeddedFontLst>
    <p:embeddedFont>
      <p:font typeface="Halant"/>
      <p:regular r:id="rId17"/>
      <p:bold r:id="rId18"/>
    </p:embeddedFont>
    <p:embeddedFont>
      <p:font typeface="Inter SemiBold"/>
      <p:regular r:id="rId19"/>
      <p:bold r:id="rId20"/>
      <p:italic r:id="rId21"/>
      <p:boldItalic r:id="rId22"/>
    </p:embeddedFont>
    <p:embeddedFont>
      <p:font typeface="Inter"/>
      <p:regular r:id="rId23"/>
      <p:bold r:id="rId24"/>
      <p:italic r:id="rId25"/>
      <p:boldItalic r:id="rId26"/>
    </p:embeddedFont>
    <p:embeddedFont>
      <p:font typeface="Plus Jakarta Sans"/>
      <p:regular r:id="rId27"/>
      <p:bold r:id="rId28"/>
      <p:italic r:id="rId29"/>
      <p:boldItalic r:id="rId30"/>
    </p:embeddedFont>
    <p:embeddedFont>
      <p:font typeface="Plus Jakarta Sans Medium"/>
      <p:regular r:id="rId31"/>
      <p:bold r:id="rId32"/>
      <p:italic r:id="rId33"/>
      <p:boldItalic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3B5703B-53D7-4A45-AF97-1E7F799ACA4C}">
  <a:tblStyle styleId="{33B5703B-53D7-4A45-AF97-1E7F799ACA4C}"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CA406C9F-1B66-46C6-82BE-F267743A911C}"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SemiBold-bold.fntdata"/><Relationship Id="rId22" Type="http://schemas.openxmlformats.org/officeDocument/2006/relationships/font" Target="fonts/InterSemiBold-boldItalic.fntdata"/><Relationship Id="rId21" Type="http://schemas.openxmlformats.org/officeDocument/2006/relationships/font" Target="fonts/InterSemiBold-italic.fntdata"/><Relationship Id="rId24" Type="http://schemas.openxmlformats.org/officeDocument/2006/relationships/font" Target="fonts/Inter-bold.fntdata"/><Relationship Id="rId23" Type="http://schemas.openxmlformats.org/officeDocument/2006/relationships/font" Target="fonts/Inter-regular.fntdata"/><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font" Target="fonts/Inter-boldItalic.fntdata"/><Relationship Id="rId25" Type="http://schemas.openxmlformats.org/officeDocument/2006/relationships/font" Target="fonts/Inter-italic.fntdata"/><Relationship Id="rId28" Type="http://schemas.openxmlformats.org/officeDocument/2006/relationships/font" Target="fonts/PlusJakartaSans-bold.fntdata"/><Relationship Id="rId27" Type="http://schemas.openxmlformats.org/officeDocument/2006/relationships/font" Target="fonts/PlusJakartaSans-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italic.fntdata"/><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PlusJakartaSansMedium-regular.fntdata"/><Relationship Id="rId30" Type="http://schemas.openxmlformats.org/officeDocument/2006/relationships/font" Target="fonts/PlusJakartaSans-boldItalic.fntdata"/><Relationship Id="rId11" Type="http://schemas.openxmlformats.org/officeDocument/2006/relationships/slide" Target="slides/slide3.xml"/><Relationship Id="rId33" Type="http://schemas.openxmlformats.org/officeDocument/2006/relationships/font" Target="fonts/PlusJakartaSansMedium-italic.fntdata"/><Relationship Id="rId10" Type="http://schemas.openxmlformats.org/officeDocument/2006/relationships/slide" Target="slides/slide2.xml"/><Relationship Id="rId32" Type="http://schemas.openxmlformats.org/officeDocument/2006/relationships/font" Target="fonts/PlusJakartaSansMedium-bold.fntdata"/><Relationship Id="rId13" Type="http://schemas.openxmlformats.org/officeDocument/2006/relationships/slide" Target="slides/slide5.xml"/><Relationship Id="rId12" Type="http://schemas.openxmlformats.org/officeDocument/2006/relationships/slide" Target="slides/slide4.xml"/><Relationship Id="rId34" Type="http://schemas.openxmlformats.org/officeDocument/2006/relationships/font" Target="fonts/PlusJakartaSansMedium-boldItalic.fntdata"/><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font" Target="fonts/Halant-regular.fntdata"/><Relationship Id="rId16" Type="http://schemas.openxmlformats.org/officeDocument/2006/relationships/slide" Target="slides/slide8.xml"/><Relationship Id="rId19" Type="http://schemas.openxmlformats.org/officeDocument/2006/relationships/font" Target="fonts/InterSemiBold-regular.fntdata"/><Relationship Id="rId18" Type="http://schemas.openxmlformats.org/officeDocument/2006/relationships/font" Target="fonts/Halant-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34a8034dd7d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34a8034dd7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4b33513f70_0_16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34b33513f70_0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4b33513f70_0_18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34b33513f70_0_1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34b33513f70_0_20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34b33513f70_0_2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34b33513f70_0_21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34b33513f70_0_2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34b33513f70_0_33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34b33513f70_0_3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34b33513f70_0_27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34b33513f70_0_2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34b6d17a957_0_6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34b6d17a957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60" name="Google Shape;60;p1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4" name="Google Shape;64;p1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69" name="Google Shape;69;p1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2" name="Google Shape;72;p1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6" name="Google Shape;76;p1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79" name="Google Shape;79;p2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85" name="Google Shape;85;p2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92" name="Google Shape;92;p2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9" name="Shape 99"/>
        <p:cNvGrpSpPr/>
        <p:nvPr/>
      </p:nvGrpSpPr>
      <p:grpSpPr>
        <a:xfrm>
          <a:off x="0" y="0"/>
          <a:ext cx="0" cy="0"/>
          <a:chOff x="0" y="0"/>
          <a:chExt cx="0" cy="0"/>
        </a:xfrm>
      </p:grpSpPr>
      <p:sp>
        <p:nvSpPr>
          <p:cNvPr id="100" name="Google Shape;100;p26"/>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01" name="Google Shape;101;p26"/>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02" name="Google Shape;102;p2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3" name="Shape 103"/>
        <p:cNvGrpSpPr/>
        <p:nvPr/>
      </p:nvGrpSpPr>
      <p:grpSpPr>
        <a:xfrm>
          <a:off x="0" y="0"/>
          <a:ext cx="0" cy="0"/>
          <a:chOff x="0" y="0"/>
          <a:chExt cx="0" cy="0"/>
        </a:xfrm>
      </p:grpSpPr>
      <p:sp>
        <p:nvSpPr>
          <p:cNvPr id="104" name="Google Shape;104;p27"/>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05" name="Google Shape;105;p2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6" name="Shape 106"/>
        <p:cNvGrpSpPr/>
        <p:nvPr/>
      </p:nvGrpSpPr>
      <p:grpSpPr>
        <a:xfrm>
          <a:off x="0" y="0"/>
          <a:ext cx="0" cy="0"/>
          <a:chOff x="0" y="0"/>
          <a:chExt cx="0" cy="0"/>
        </a:xfrm>
      </p:grpSpPr>
      <p:sp>
        <p:nvSpPr>
          <p:cNvPr id="107" name="Google Shape;107;p2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08" name="Google Shape;108;p28"/>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09" name="Google Shape;109;p2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0" name="Shape 110"/>
        <p:cNvGrpSpPr/>
        <p:nvPr/>
      </p:nvGrpSpPr>
      <p:grpSpPr>
        <a:xfrm>
          <a:off x="0" y="0"/>
          <a:ext cx="0" cy="0"/>
          <a:chOff x="0" y="0"/>
          <a:chExt cx="0" cy="0"/>
        </a:xfrm>
      </p:grpSpPr>
      <p:sp>
        <p:nvSpPr>
          <p:cNvPr id="111" name="Google Shape;111;p29"/>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12" name="Google Shape;112;p29"/>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13" name="Google Shape;113;p29"/>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14" name="Google Shape;114;p2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5" name="Shape 115"/>
        <p:cNvGrpSpPr/>
        <p:nvPr/>
      </p:nvGrpSpPr>
      <p:grpSpPr>
        <a:xfrm>
          <a:off x="0" y="0"/>
          <a:ext cx="0" cy="0"/>
          <a:chOff x="0" y="0"/>
          <a:chExt cx="0" cy="0"/>
        </a:xfrm>
      </p:grpSpPr>
      <p:sp>
        <p:nvSpPr>
          <p:cNvPr id="116" name="Google Shape;116;p30"/>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17" name="Google Shape;117;p3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8" name="Shape 118"/>
        <p:cNvGrpSpPr/>
        <p:nvPr/>
      </p:nvGrpSpPr>
      <p:grpSpPr>
        <a:xfrm>
          <a:off x="0" y="0"/>
          <a:ext cx="0" cy="0"/>
          <a:chOff x="0" y="0"/>
          <a:chExt cx="0" cy="0"/>
        </a:xfrm>
      </p:grpSpPr>
      <p:sp>
        <p:nvSpPr>
          <p:cNvPr id="119" name="Google Shape;119;p31"/>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120" name="Google Shape;120;p31"/>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121" name="Google Shape;121;p3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2" name="Shape 122"/>
        <p:cNvGrpSpPr/>
        <p:nvPr/>
      </p:nvGrpSpPr>
      <p:grpSpPr>
        <a:xfrm>
          <a:off x="0" y="0"/>
          <a:ext cx="0" cy="0"/>
          <a:chOff x="0" y="0"/>
          <a:chExt cx="0" cy="0"/>
        </a:xfrm>
      </p:grpSpPr>
      <p:sp>
        <p:nvSpPr>
          <p:cNvPr id="123" name="Google Shape;123;p32"/>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124" name="Google Shape;124;p3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5" name="Shape 125"/>
        <p:cNvGrpSpPr/>
        <p:nvPr/>
      </p:nvGrpSpPr>
      <p:grpSpPr>
        <a:xfrm>
          <a:off x="0" y="0"/>
          <a:ext cx="0" cy="0"/>
          <a:chOff x="0" y="0"/>
          <a:chExt cx="0" cy="0"/>
        </a:xfrm>
      </p:grpSpPr>
      <p:sp>
        <p:nvSpPr>
          <p:cNvPr id="126" name="Google Shape;126;p33"/>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127" name="Google Shape;127;p33"/>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128" name="Google Shape;128;p33"/>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129" name="Google Shape;129;p33"/>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30" name="Google Shape;130;p3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1" name="Shape 131"/>
        <p:cNvGrpSpPr/>
        <p:nvPr/>
      </p:nvGrpSpPr>
      <p:grpSpPr>
        <a:xfrm>
          <a:off x="0" y="0"/>
          <a:ext cx="0" cy="0"/>
          <a:chOff x="0" y="0"/>
          <a:chExt cx="0" cy="0"/>
        </a:xfrm>
      </p:grpSpPr>
      <p:sp>
        <p:nvSpPr>
          <p:cNvPr id="132" name="Google Shape;132;p34"/>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133" name="Google Shape;133;p3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4" name="Shape 134"/>
        <p:cNvGrpSpPr/>
        <p:nvPr/>
      </p:nvGrpSpPr>
      <p:grpSpPr>
        <a:xfrm>
          <a:off x="0" y="0"/>
          <a:ext cx="0" cy="0"/>
          <a:chOff x="0" y="0"/>
          <a:chExt cx="0" cy="0"/>
        </a:xfrm>
      </p:grpSpPr>
      <p:sp>
        <p:nvSpPr>
          <p:cNvPr id="135" name="Google Shape;135;p35"/>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136" name="Google Shape;136;p35"/>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137" name="Google Shape;137;p3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8" name="Shape 138"/>
        <p:cNvGrpSpPr/>
        <p:nvPr/>
      </p:nvGrpSpPr>
      <p:grpSpPr>
        <a:xfrm>
          <a:off x="0" y="0"/>
          <a:ext cx="0" cy="0"/>
          <a:chOff x="0" y="0"/>
          <a:chExt cx="0" cy="0"/>
        </a:xfrm>
      </p:grpSpPr>
      <p:sp>
        <p:nvSpPr>
          <p:cNvPr id="139" name="Google Shape;139;p3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3.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53" name="Google Shape;53;p13"/>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5" name="Shape 95"/>
        <p:cNvGrpSpPr/>
        <p:nvPr/>
      </p:nvGrpSpPr>
      <p:grpSpPr>
        <a:xfrm>
          <a:off x="0" y="0"/>
          <a:ext cx="0" cy="0"/>
          <a:chOff x="0" y="0"/>
          <a:chExt cx="0" cy="0"/>
        </a:xfrm>
      </p:grpSpPr>
      <p:sp>
        <p:nvSpPr>
          <p:cNvPr id="96" name="Google Shape;96;p25"/>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97" name="Google Shape;97;p25"/>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98" name="Google Shape;98;p25"/>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11.png"/><Relationship Id="rId5" Type="http://schemas.openxmlformats.org/officeDocument/2006/relationships/hyperlink" Target="https://www.nps.gov/articles/series.htm?id=69034F9B-1DD8-B71B-0BBF2E403F64F908"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3" name="Shape 143"/>
        <p:cNvGrpSpPr/>
        <p:nvPr/>
      </p:nvGrpSpPr>
      <p:grpSpPr>
        <a:xfrm>
          <a:off x="0" y="0"/>
          <a:ext cx="0" cy="0"/>
          <a:chOff x="0" y="0"/>
          <a:chExt cx="0" cy="0"/>
        </a:xfrm>
      </p:grpSpPr>
      <p:sp>
        <p:nvSpPr>
          <p:cNvPr id="144" name="Google Shape;144;p37"/>
          <p:cNvSpPr txBox="1"/>
          <p:nvPr/>
        </p:nvSpPr>
        <p:spPr>
          <a:xfrm>
            <a:off x="0" y="0"/>
            <a:ext cx="7772400" cy="492000"/>
          </a:xfrm>
          <a:prstGeom prst="rect">
            <a:avLst/>
          </a:prstGeom>
          <a:solidFill>
            <a:srgbClr val="38E0A4"/>
          </a:solidFill>
          <a:ln>
            <a:noFill/>
          </a:ln>
        </p:spPr>
        <p:txBody>
          <a:bodyPr anchorCtr="0" anchor="ctr"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a:t>
            </a:r>
            <a:r>
              <a:rPr lang="en" sz="2400">
                <a:solidFill>
                  <a:schemeClr val="dk1"/>
                </a:solidFill>
                <a:latin typeface="Halant"/>
                <a:ea typeface="Halant"/>
                <a:cs typeface="Halant"/>
                <a:sym typeface="Halant"/>
              </a:rPr>
              <a:t>What is the Context?</a:t>
            </a:r>
            <a:r>
              <a:rPr lang="en" sz="2400">
                <a:solidFill>
                  <a:schemeClr val="dk1"/>
                </a:solidFill>
                <a:latin typeface="Halant"/>
                <a:ea typeface="Halant"/>
                <a:cs typeface="Halant"/>
                <a:sym typeface="Halant"/>
              </a:rPr>
              <a:t>” First Industrial Revolution</a:t>
            </a:r>
            <a:endParaRPr sz="1900">
              <a:latin typeface="Halant"/>
              <a:ea typeface="Halant"/>
              <a:cs typeface="Halant"/>
              <a:sym typeface="Halant"/>
            </a:endParaRPr>
          </a:p>
        </p:txBody>
      </p:sp>
      <p:pic>
        <p:nvPicPr>
          <p:cNvPr id="145" name="Google Shape;145;p3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6" name="Google Shape;146;p3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7" name="Google Shape;147;p3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48" name="Google Shape;148;p37"/>
          <p:cNvGraphicFramePr/>
          <p:nvPr/>
        </p:nvGraphicFramePr>
        <p:xfrm>
          <a:off x="382188" y="1890350"/>
          <a:ext cx="3000000" cy="3000000"/>
        </p:xfrm>
        <a:graphic>
          <a:graphicData uri="http://schemas.openxmlformats.org/drawingml/2006/table">
            <a:tbl>
              <a:tblPr>
                <a:noFill/>
                <a:tableStyleId>{33B5703B-53D7-4A45-AF97-1E7F799ACA4C}</a:tableStyleId>
              </a:tblPr>
              <a:tblGrid>
                <a:gridCol w="4968250"/>
                <a:gridCol w="2039875"/>
              </a:tblGrid>
              <a:tr h="7061575">
                <a:tc>
                  <a:txBody>
                    <a:bodyPr/>
                    <a:lstStyle/>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First Industrial Revolution occurred during a period known as the Antebellum Era (before the Civil War). In the late 1700s to the mid-1800s, people started using machines to make goods instead of by hand. </a:t>
                      </a:r>
                      <a:r>
                        <a:rPr b="1" lang="en" sz="1100">
                          <a:solidFill>
                            <a:schemeClr val="dk1"/>
                          </a:solidFill>
                          <a:latin typeface="Inter"/>
                          <a:ea typeface="Inter"/>
                          <a:cs typeface="Inter"/>
                          <a:sym typeface="Inter"/>
                        </a:rPr>
                        <a:t>(A) </a:t>
                      </a:r>
                      <a:r>
                        <a:rPr lang="en" sz="1100">
                          <a:solidFill>
                            <a:schemeClr val="dk1"/>
                          </a:solidFill>
                          <a:latin typeface="Inter"/>
                          <a:ea typeface="Inter"/>
                          <a:cs typeface="Inter"/>
                          <a:sym typeface="Inter"/>
                        </a:rPr>
                        <a:t>This made production faster and cheaper, helping businesses grow and making goods more available and affordable. This led to the growth of factories, cities, and new inventions, while at the same time better transportation improved trade. However, it also increased economic and social differences between the North and South.</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cotton gin, invented by Eli Whitney in 1793, made cotton production faster and increased Southern dependence on slavery. Whitney also introduced interchangeable parts, helping factories mass-produce goods more efficiently. While the South grew its plantations, the North became more industrial. </a:t>
                      </a:r>
                      <a:r>
                        <a:rPr b="1" lang="en" sz="1100">
                          <a:solidFill>
                            <a:schemeClr val="dk1"/>
                          </a:solidFill>
                          <a:latin typeface="Inter"/>
                          <a:ea typeface="Inter"/>
                          <a:cs typeface="Inter"/>
                          <a:sym typeface="Inter"/>
                        </a:rPr>
                        <a:t>(B) </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Factories became centers of industry, especially in places like Lowell, Massachusetts, where young women called “Lowell girls” worked in textile mills. They worked long hours in difficult conditions, but their wages fueled greater independence. As steam and water power improved factories, cities grew and immigrants from Ireland and Germany helped drive Northern industrial growth. </a:t>
                      </a:r>
                      <a:r>
                        <a:rPr b="1" lang="en" sz="1100">
                          <a:solidFill>
                            <a:schemeClr val="dk1"/>
                          </a:solidFill>
                          <a:latin typeface="Inter"/>
                          <a:ea typeface="Inter"/>
                          <a:cs typeface="Inter"/>
                          <a:sym typeface="Inter"/>
                        </a:rPr>
                        <a:t>(C) </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Industrialization also improved transportation, helping businesses trade goods more easily. The Erie Canal (completed in 1825) connected the Great Lakes to the Hudson River, making it much cheaper to ship goods between the Midwest and the East Coast. Steamboats, like Robert Fulton’s Clermont, made river travel faster, and railroads, which began expanding in the 1830s and 1840s, connected distant parts of the country. These improvements encouraged westward expansion, increased trade, and linked northern cities with western farms. However, while the North was becoming more modern and industrial, the South remained focused on plantation agriculture, leading to growing tensions between the two regions. </a:t>
                      </a:r>
                      <a:r>
                        <a:rPr b="1" lang="en" sz="1100">
                          <a:solidFill>
                            <a:schemeClr val="dk1"/>
                          </a:solidFill>
                          <a:latin typeface="Inter"/>
                          <a:ea typeface="Inter"/>
                          <a:cs typeface="Inter"/>
                          <a:sym typeface="Inter"/>
                        </a:rPr>
                        <a:t>(D)</a:t>
                      </a:r>
                      <a:endParaRPr b="1"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100">
                          <a:solidFill>
                            <a:schemeClr val="dk1"/>
                          </a:solidFill>
                          <a:latin typeface="Inter"/>
                          <a:ea typeface="Inter"/>
                          <a:cs typeface="Inter"/>
                          <a:sym typeface="Inter"/>
                        </a:rPr>
                        <a:t>The First Industrial Revolution played a major role in shaping the Antebellum Era. It helped the North develop a strong economy based on industry and wage labor, while the South continued to depend on slavery and cotton. These differences led to political debates over tariffs, economic policies, and the expansion of slavery into new territories. The changes brought by industrialization helped set the stage for the conflicts that would eventually lead to the Civil War. </a:t>
                      </a:r>
                      <a:r>
                        <a:rPr b="1" lang="en" sz="1100">
                          <a:solidFill>
                            <a:schemeClr val="dk1"/>
                          </a:solidFill>
                          <a:latin typeface="Inter"/>
                          <a:ea typeface="Inter"/>
                          <a:cs typeface="Inter"/>
                          <a:sym typeface="Inter"/>
                        </a:rPr>
                        <a:t>(E)</a:t>
                      </a:r>
                      <a:endParaRPr b="1" sz="1100">
                        <a:solidFill>
                          <a:schemeClr val="dk1"/>
                        </a:solidFill>
                        <a:latin typeface="Inter"/>
                        <a:ea typeface="Inter"/>
                        <a:cs typeface="Inter"/>
                        <a:sym typeface="Inter"/>
                      </a:endParaRPr>
                    </a:p>
                  </a:txBody>
                  <a:tcPr marT="109725" marB="109725" marR="109725" marL="109725">
                    <a:lnL cap="flat" cmpd="sng" w="12700">
                      <a:solidFill>
                        <a:srgbClr val="FFFFFF">
                          <a:alpha val="0"/>
                        </a:srgbClr>
                      </a:solidFill>
                      <a:prstDash val="solid"/>
                      <a:round/>
                      <a:headEnd len="sm" w="sm" type="none"/>
                      <a:tailEnd len="sm" w="sm" type="none"/>
                    </a:lnL>
                    <a:lnR cap="flat" cmpd="sng" w="19050">
                      <a:solidFill>
                        <a:srgbClr val="E95C3D"/>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A. </a:t>
                      </a:r>
                      <a:r>
                        <a:rPr lang="en" sz="1100">
                          <a:solidFill>
                            <a:srgbClr val="000000"/>
                          </a:solidFill>
                          <a:latin typeface="Inter"/>
                          <a:ea typeface="Inter"/>
                          <a:cs typeface="Inter"/>
                          <a:sym typeface="Inter"/>
                        </a:rPr>
                        <a:t>W</a:t>
                      </a:r>
                      <a:r>
                        <a:rPr lang="en" sz="1100">
                          <a:latin typeface="Inter"/>
                          <a:ea typeface="Inter"/>
                          <a:cs typeface="Inter"/>
                          <a:sym typeface="Inter"/>
                        </a:rPr>
                        <a:t>hen was the First Industrial Revolution?</a:t>
                      </a:r>
                      <a:endParaRPr sz="1100">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B. </a:t>
                      </a:r>
                      <a:r>
                        <a:rPr lang="en" sz="1100">
                          <a:latin typeface="Inter"/>
                          <a:ea typeface="Inter"/>
                          <a:cs typeface="Inter"/>
                          <a:sym typeface="Inter"/>
                        </a:rPr>
                        <a:t>How did the cotton gin change the Southern economy?</a:t>
                      </a:r>
                      <a:endParaRPr sz="1100">
                        <a:solidFill>
                          <a:srgbClr val="000000"/>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solidFill>
                          <a:srgbClr val="E95C3D"/>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C.</a:t>
                      </a:r>
                      <a:r>
                        <a:rPr lang="en" sz="1100">
                          <a:solidFill>
                            <a:srgbClr val="000000"/>
                          </a:solidFill>
                          <a:latin typeface="Inter"/>
                          <a:ea typeface="Inter"/>
                          <a:cs typeface="Inter"/>
                          <a:sym typeface="Inter"/>
                        </a:rPr>
                        <a:t> </a:t>
                      </a:r>
                      <a:r>
                        <a:rPr lang="en" sz="1100">
                          <a:latin typeface="Inter"/>
                          <a:ea typeface="Inter"/>
                          <a:cs typeface="Inter"/>
                          <a:sym typeface="Inter"/>
                        </a:rPr>
                        <a:t>How did factory jobs change life in the North?</a:t>
                      </a:r>
                      <a:endParaRPr b="1" sz="1100">
                        <a:solidFill>
                          <a:srgbClr val="000000"/>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D. </a:t>
                      </a:r>
                      <a:r>
                        <a:rPr lang="en" sz="1100">
                          <a:latin typeface="Inter"/>
                          <a:ea typeface="Inter"/>
                          <a:cs typeface="Inter"/>
                          <a:sym typeface="Inter"/>
                        </a:rPr>
                        <a:t>What were two ways that transportation improved during the First Industrial Revolution?</a:t>
                      </a:r>
                      <a:endParaRPr sz="1100">
                        <a:solidFill>
                          <a:srgbClr val="000000"/>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chemeClr val="accent1"/>
                        </a:solidFill>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t/>
                      </a:r>
                      <a:endParaRPr b="1" sz="1100">
                        <a:latin typeface="Inter"/>
                        <a:ea typeface="Inter"/>
                        <a:cs typeface="Inter"/>
                        <a:sym typeface="Inter"/>
                      </a:endParaRPr>
                    </a:p>
                    <a:p>
                      <a:pPr indent="0" lvl="0" marL="0" rtl="0" algn="l">
                        <a:lnSpc>
                          <a:spcPct val="10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E. </a:t>
                      </a:r>
                      <a:r>
                        <a:rPr lang="en" sz="1100">
                          <a:solidFill>
                            <a:srgbClr val="000000"/>
                          </a:solidFill>
                          <a:latin typeface="Inter"/>
                          <a:ea typeface="Inter"/>
                          <a:cs typeface="Inter"/>
                          <a:sym typeface="Inter"/>
                        </a:rPr>
                        <a:t>W</a:t>
                      </a:r>
                      <a:r>
                        <a:rPr lang="en" sz="1100">
                          <a:latin typeface="Inter"/>
                          <a:ea typeface="Inter"/>
                          <a:cs typeface="Inter"/>
                          <a:sym typeface="Inter"/>
                        </a:rPr>
                        <a:t>hat differences expanded between the North and South? How did this increase tensions?</a:t>
                      </a:r>
                      <a:endParaRPr sz="1100">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100">
                        <a:solidFill>
                          <a:srgbClr val="E95C3D"/>
                        </a:solidFill>
                        <a:latin typeface="Inter"/>
                        <a:ea typeface="Inter"/>
                        <a:cs typeface="Inter"/>
                        <a:sym typeface="Inter"/>
                      </a:endParaRPr>
                    </a:p>
                  </a:txBody>
                  <a:tcPr marT="109725" marB="109725" marR="109725" marL="109725">
                    <a:lnL cap="flat" cmpd="sng" w="19050">
                      <a:solidFill>
                        <a:srgbClr val="E95C3D"/>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
        <p:nvSpPr>
          <p:cNvPr id="149" name="Google Shape;149;p37"/>
          <p:cNvSpPr txBox="1"/>
          <p:nvPr/>
        </p:nvSpPr>
        <p:spPr>
          <a:xfrm>
            <a:off x="338625" y="5472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150" name="Google Shape;150;p37"/>
          <p:cNvSpPr txBox="1"/>
          <p:nvPr/>
        </p:nvSpPr>
        <p:spPr>
          <a:xfrm>
            <a:off x="1878100" y="880975"/>
            <a:ext cx="5439000" cy="8874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 sz="1300">
                <a:latin typeface="Halant"/>
                <a:ea typeface="Halant"/>
                <a:cs typeface="Halant"/>
                <a:sym typeface="Halant"/>
              </a:rPr>
              <a:t>Contextualization</a:t>
            </a:r>
            <a:endParaRPr b="1" sz="1300">
              <a:latin typeface="Halant"/>
              <a:ea typeface="Halant"/>
              <a:cs typeface="Halant"/>
              <a:sym typeface="Halant"/>
            </a:endParaRPr>
          </a:p>
          <a:p>
            <a:pPr indent="0" lvl="0" marL="0" rtl="0" algn="l">
              <a:spcBef>
                <a:spcPts val="0"/>
              </a:spcBef>
              <a:spcAft>
                <a:spcPts val="0"/>
              </a:spcAft>
              <a:buNone/>
            </a:pPr>
            <a:r>
              <a:t/>
            </a:r>
            <a:endParaRPr b="1" sz="1000">
              <a:latin typeface="Halant"/>
              <a:ea typeface="Halant"/>
              <a:cs typeface="Halant"/>
              <a:sym typeface="Halant"/>
            </a:endParaRPr>
          </a:p>
          <a:p>
            <a:pPr indent="0" lvl="0" marL="0" rtl="0" algn="l">
              <a:spcBef>
                <a:spcPts val="0"/>
              </a:spcBef>
              <a:spcAft>
                <a:spcPts val="0"/>
              </a:spcAft>
              <a:buNone/>
            </a:pPr>
            <a:r>
              <a:rPr lang="en" sz="1100">
                <a:latin typeface="Inter"/>
                <a:ea typeface="Inter"/>
                <a:cs typeface="Inter"/>
                <a:sym typeface="Inter"/>
              </a:rPr>
              <a:t>Thinking historically means interpreting historical events, developments, or processes in light of the surrounding historical context.</a:t>
            </a:r>
            <a:endParaRPr sz="1100">
              <a:latin typeface="Inter"/>
              <a:ea typeface="Inter"/>
              <a:cs typeface="Inter"/>
              <a:sym typeface="Inter"/>
            </a:endParaRPr>
          </a:p>
        </p:txBody>
      </p:sp>
      <p:pic>
        <p:nvPicPr>
          <p:cNvPr id="151" name="Google Shape;151;p37"/>
          <p:cNvPicPr preferRelativeResize="0"/>
          <p:nvPr/>
        </p:nvPicPr>
        <p:blipFill rotWithShape="1">
          <a:blip r:embed="rId4">
            <a:alphaModFix/>
          </a:blip>
          <a:srcRect b="0" l="0" r="0" t="0"/>
          <a:stretch/>
        </p:blipFill>
        <p:spPr>
          <a:xfrm>
            <a:off x="694375" y="798674"/>
            <a:ext cx="1019100" cy="10191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5" name="Shape 155"/>
        <p:cNvGrpSpPr/>
        <p:nvPr/>
      </p:nvGrpSpPr>
      <p:grpSpPr>
        <a:xfrm>
          <a:off x="0" y="0"/>
          <a:ext cx="0" cy="0"/>
          <a:chOff x="0" y="0"/>
          <a:chExt cx="0" cy="0"/>
        </a:xfrm>
      </p:grpSpPr>
      <p:sp>
        <p:nvSpPr>
          <p:cNvPr id="156" name="Google Shape;156;p38"/>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Causation</a:t>
            </a:r>
            <a:endParaRPr sz="1300">
              <a:latin typeface="Inter"/>
              <a:ea typeface="Inter"/>
              <a:cs typeface="Inter"/>
              <a:sym typeface="Inter"/>
            </a:endParaRPr>
          </a:p>
        </p:txBody>
      </p:sp>
      <p:sp>
        <p:nvSpPr>
          <p:cNvPr id="157" name="Google Shape;157;p38"/>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Transportation &amp; Infrastructure</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58" name="Google Shape;158;p38"/>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59" name="Google Shape;159;p38"/>
          <p:cNvGraphicFramePr/>
          <p:nvPr/>
        </p:nvGraphicFramePr>
        <p:xfrm>
          <a:off x="469041" y="1704835"/>
          <a:ext cx="3000000" cy="3000000"/>
        </p:xfrm>
        <a:graphic>
          <a:graphicData uri="http://schemas.openxmlformats.org/drawingml/2006/table">
            <a:tbl>
              <a:tblPr>
                <a:noFill/>
                <a:tableStyleId>{33B5703B-53D7-4A45-AF97-1E7F799ACA4C}</a:tableStyleId>
              </a:tblPr>
              <a:tblGrid>
                <a:gridCol w="2266425"/>
                <a:gridCol w="1662050"/>
                <a:gridCol w="2905850"/>
              </a:tblGrid>
              <a:tr h="350050">
                <a:tc gridSpan="3" row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Context</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the early 1800s, the United States was expanding westward, and the nation needed better ways to move people, raw materials, and finished products. Improvements in transportation such as, roads, turnpikes, and canals helped farmers and factory owners ship goods more easily and cheaply. The Erie Canal, completed in 1825, connected the Great Lakes to the Atlantic Ocean. Around the same time, the federal government funded projects like the National Road, stretching west from Maryland. The invention of the steam engine led to the growth of steamboats and railroads, which made travel and shipping even faster. Railroads were especially important because they could be built almost anywhere and helped connect distant parts of the country. As the transportation network grew, it became easier for businesses to trade, workers to move, and cities to expand.</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
        <p:nvSpPr>
          <p:cNvPr id="160" name="Google Shape;160;p38"/>
          <p:cNvSpPr txBox="1"/>
          <p:nvPr/>
        </p:nvSpPr>
        <p:spPr>
          <a:xfrm>
            <a:off x="469050" y="11393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graphicFrame>
        <p:nvGraphicFramePr>
          <p:cNvPr id="161" name="Google Shape;161;p38"/>
          <p:cNvGraphicFramePr/>
          <p:nvPr/>
        </p:nvGraphicFramePr>
        <p:xfrm>
          <a:off x="469041" y="3914635"/>
          <a:ext cx="3000000" cy="3000000"/>
        </p:xfrm>
        <a:graphic>
          <a:graphicData uri="http://schemas.openxmlformats.org/drawingml/2006/table">
            <a:tbl>
              <a:tblPr>
                <a:noFill/>
                <a:tableStyleId>{33B5703B-53D7-4A45-AF97-1E7F799ACA4C}</a:tableStyleId>
              </a:tblPr>
              <a:tblGrid>
                <a:gridCol w="2266425"/>
                <a:gridCol w="1662050"/>
                <a:gridCol w="2905850"/>
              </a:tblGrid>
              <a:tr h="375375">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1: Henry Clay, </a:t>
                      </a:r>
                      <a:r>
                        <a:rPr i="1" lang="en" sz="1200">
                          <a:solidFill>
                            <a:schemeClr val="dk1"/>
                          </a:solidFill>
                          <a:latin typeface="Halant"/>
                          <a:ea typeface="Halant"/>
                          <a:cs typeface="Halant"/>
                          <a:sym typeface="Halant"/>
                        </a:rPr>
                        <a:t>Speech on the Tariff, in Defense of the American System</a:t>
                      </a:r>
                      <a:r>
                        <a:rPr lang="en" sz="1200">
                          <a:solidFill>
                            <a:schemeClr val="dk1"/>
                          </a:solidFill>
                          <a:latin typeface="Halant"/>
                          <a:ea typeface="Halant"/>
                          <a:cs typeface="Halant"/>
                          <a:sym typeface="Halant"/>
                        </a:rPr>
                        <a:t>, delivered in the U.S. Senate, February 2, 1832.</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179125">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call for free trade is as unavailing as the cry of a spoiled child, in its nurse’s arms, for the moon or the stars that glitter in the firmament of heaven. It never has existed; it never will exist. Trade is governed by laws, regulations, and national interests, and no where is it entirely unrestricted. What this country ought to do, is to adopt the policy which shall best secure its independence, its prosperity, and its greatness. That policy, in my deliberate judgment, is the American System, which we have established. Under its operation, we have made unparalleled advances in wealth, power, and the improvement of the condition of the people. Shall we, then, abandon it?”</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864575">
                <a:tc gridSpan="3" vMerge="1"/>
                <a:tc hMerge="1" vMerge="1"/>
                <a:tc hMerge="1" vMerge="1"/>
              </a:tr>
            </a:tbl>
          </a:graphicData>
        </a:graphic>
      </p:graphicFrame>
      <p:pic>
        <p:nvPicPr>
          <p:cNvPr id="162" name="Google Shape;162;p38"/>
          <p:cNvPicPr preferRelativeResize="0"/>
          <p:nvPr/>
        </p:nvPicPr>
        <p:blipFill>
          <a:blip r:embed="rId4">
            <a:alphaModFix/>
          </a:blip>
          <a:stretch>
            <a:fillRect/>
          </a:stretch>
        </p:blipFill>
        <p:spPr>
          <a:xfrm>
            <a:off x="371225" y="6546135"/>
            <a:ext cx="3666420" cy="2157077"/>
          </a:xfrm>
          <a:prstGeom prst="rect">
            <a:avLst/>
          </a:prstGeom>
          <a:noFill/>
          <a:ln>
            <a:noFill/>
          </a:ln>
        </p:spPr>
      </p:pic>
      <p:graphicFrame>
        <p:nvGraphicFramePr>
          <p:cNvPr id="163" name="Google Shape;163;p38"/>
          <p:cNvGraphicFramePr/>
          <p:nvPr/>
        </p:nvGraphicFramePr>
        <p:xfrm>
          <a:off x="4037641" y="6165135"/>
          <a:ext cx="3000000" cy="3000000"/>
        </p:xfrm>
        <a:graphic>
          <a:graphicData uri="http://schemas.openxmlformats.org/drawingml/2006/table">
            <a:tbl>
              <a:tblPr>
                <a:noFill/>
                <a:tableStyleId>{33B5703B-53D7-4A45-AF97-1E7F799ACA4C}</a:tableStyleId>
              </a:tblPr>
              <a:tblGrid>
                <a:gridCol w="1121900"/>
                <a:gridCol w="822725"/>
                <a:gridCol w="1438400"/>
              </a:tblGrid>
              <a:tr h="299750">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2: </a:t>
                      </a:r>
                      <a:r>
                        <a:rPr lang="en" sz="1200">
                          <a:solidFill>
                            <a:schemeClr val="dk1"/>
                          </a:solidFill>
                          <a:latin typeface="Halant"/>
                          <a:ea typeface="Halant"/>
                          <a:cs typeface="Halant"/>
                          <a:sym typeface="Halant"/>
                        </a:rPr>
                        <a:t>Citynoise, “Map showing the route of the historic National Road — at its greatest completion in 1839,” 2006. CC BY-SA 2.5</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299750">
                <a:tc gridSpan="3">
                  <a:txBody>
                    <a:bodyPr/>
                    <a:lstStyle/>
                    <a:p>
                      <a:pPr indent="0" lvl="0" marL="0" rtl="0" algn="l">
                        <a:spcBef>
                          <a:spcPts val="0"/>
                        </a:spcBef>
                        <a:spcAft>
                          <a:spcPts val="0"/>
                        </a:spcAft>
                        <a:buClr>
                          <a:schemeClr val="dk1"/>
                        </a:buClr>
                        <a:buSzPts val="1100"/>
                        <a:buFont typeface="Arial"/>
                        <a:buNone/>
                      </a:pPr>
                      <a:r>
                        <a:rPr b="1" lang="en" sz="1200">
                          <a:solidFill>
                            <a:srgbClr val="222222"/>
                          </a:solidFill>
                          <a:latin typeface="Inter"/>
                          <a:ea typeface="Inter"/>
                          <a:cs typeface="Inter"/>
                          <a:sym typeface="Inter"/>
                        </a:rPr>
                        <a:t>Description: </a:t>
                      </a:r>
                      <a:r>
                        <a:rPr lang="en" sz="1200">
                          <a:solidFill>
                            <a:srgbClr val="222222"/>
                          </a:solidFill>
                          <a:latin typeface="Inter"/>
                          <a:ea typeface="Inter"/>
                          <a:cs typeface="Inter"/>
                          <a:sym typeface="Inter"/>
                        </a:rPr>
                        <a:t>The </a:t>
                      </a:r>
                      <a:r>
                        <a:rPr lang="en" sz="1200">
                          <a:solidFill>
                            <a:srgbClr val="222222"/>
                          </a:solidFill>
                          <a:uFill>
                            <a:noFill/>
                          </a:uFill>
                          <a:latin typeface="Inter"/>
                          <a:ea typeface="Inter"/>
                          <a:cs typeface="Inter"/>
                          <a:sym typeface="Inter"/>
                          <a:hlinkClick r:id="rId5">
                            <a:extLst>
                              <a:ext uri="{A12FA001-AC4F-418D-AE19-62706E023703}">
                                <ahyp:hlinkClr val="tx"/>
                              </a:ext>
                            </a:extLst>
                          </a:hlinkClick>
                        </a:rPr>
                        <a:t>National Road</a:t>
                      </a:r>
                      <a:r>
                        <a:rPr lang="en" sz="1200">
                          <a:solidFill>
                            <a:srgbClr val="222222"/>
                          </a:solidFill>
                          <a:latin typeface="Inter"/>
                          <a:ea typeface="Inter"/>
                          <a:cs typeface="Inter"/>
                          <a:sym typeface="Inter"/>
                        </a:rPr>
                        <a:t>, today called US Route 40, was the first highway built entirely with federal funds. The road was authorized by Congress in 1806 during the Jefferson Administration. Construction began in Cumberland, Maryland in 1811.  By 1818, the road had been completed to the Ohio River at Wheeling, which was then in Virginia. Eventually the road was pushed through central Ohio and Indiana, reaching Vandalia, Illinois in the 1830s where construction ceased due to a lack of funds.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txBody>
                  <a:tcPr marT="114950" marB="114950" marR="116575" marL="11657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hMerge="1"/>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7" name="Shape 167"/>
        <p:cNvGrpSpPr/>
        <p:nvPr/>
      </p:nvGrpSpPr>
      <p:grpSpPr>
        <a:xfrm>
          <a:off x="0" y="0"/>
          <a:ext cx="0" cy="0"/>
          <a:chOff x="0" y="0"/>
          <a:chExt cx="0" cy="0"/>
        </a:xfrm>
      </p:grpSpPr>
      <p:sp>
        <p:nvSpPr>
          <p:cNvPr id="168" name="Google Shape;168;p39"/>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Transportation &amp; Infrastructure</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69" name="Google Shape;169;p39"/>
          <p:cNvPicPr preferRelativeResize="0"/>
          <p:nvPr/>
        </p:nvPicPr>
        <p:blipFill>
          <a:blip r:embed="rId3">
            <a:alphaModFix/>
          </a:blip>
          <a:stretch>
            <a:fillRect/>
          </a:stretch>
        </p:blipFill>
        <p:spPr>
          <a:xfrm>
            <a:off x="216272" y="230997"/>
            <a:ext cx="1056536" cy="438114"/>
          </a:xfrm>
          <a:prstGeom prst="rect">
            <a:avLst/>
          </a:prstGeom>
          <a:noFill/>
          <a:ln>
            <a:noFill/>
          </a:ln>
        </p:spPr>
      </p:pic>
      <p:pic>
        <p:nvPicPr>
          <p:cNvPr id="170" name="Google Shape;170;p39"/>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71" name="Google Shape;171;p3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2" name="Google Shape;172;p3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73" name="Google Shape;173;p39"/>
          <p:cNvGraphicFramePr/>
          <p:nvPr/>
        </p:nvGraphicFramePr>
        <p:xfrm>
          <a:off x="338591" y="1188110"/>
          <a:ext cx="3000000" cy="3000000"/>
        </p:xfrm>
        <a:graphic>
          <a:graphicData uri="http://schemas.openxmlformats.org/drawingml/2006/table">
            <a:tbl>
              <a:tblPr>
                <a:noFill/>
                <a:tableStyleId>{33B5703B-53D7-4A45-AF97-1E7F799ACA4C}</a:tableStyleId>
              </a:tblPr>
              <a:tblGrid>
                <a:gridCol w="2358600"/>
                <a:gridCol w="1729725"/>
                <a:gridCol w="3024075"/>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3: Steven G. Collins, “Progress and Slavery on the South’s Railroads,” </a:t>
                      </a:r>
                      <a:r>
                        <a:rPr i="1" lang="en" sz="1200">
                          <a:solidFill>
                            <a:schemeClr val="dk1"/>
                          </a:solidFill>
                          <a:latin typeface="Halant"/>
                          <a:ea typeface="Halant"/>
                          <a:cs typeface="Halant"/>
                          <a:sym typeface="Halant"/>
                        </a:rPr>
                        <a:t>Railroad History</a:t>
                      </a:r>
                      <a:r>
                        <a:rPr lang="en" sz="1200">
                          <a:solidFill>
                            <a:schemeClr val="dk1"/>
                          </a:solidFill>
                          <a:latin typeface="Halant"/>
                          <a:ea typeface="Halant"/>
                          <a:cs typeface="Halant"/>
                          <a:sym typeface="Halant"/>
                        </a:rPr>
                        <a:t>, 1999.</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railroad network grew quite rapidly in the late 1840s and especially in the 1850s. In the decade before the Civil War, nearly 7,000 miles of track were laid in the South out of 22,000 in the nation as a whole. While most southern railroads were local in nature because they concentrated on the cotton market, there were several long-haul roads by the late 1850s. On the eve of the war, the Mobile &amp; Ohio had 469 miles of road. The longer lines required a large number of locomotives and freight cars. The South Carolina Railroad, for example, owned 849 cars of different types by 1860, while the Western and Atlantic had 746 cars and the Southwestern of Georgia 235. As a result, the southern lines, much like their northern counterparts, struggled with questions of technology, system, and organization. .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Despite complaints that southern railroads lagged behind their northern counterparts in organization and technology, the South did attract experienced men to run the railroad enterprise. One example was J. Edgar Thomson, who gained much of his experience on the southern railroads. During the 1840s, Thomson served as the superintendent of transportation for the Georgia Railroad, where he developed the rudimentary organizational structure he later implemented on the Pennsylvania Railroad.</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graphicFrame>
        <p:nvGraphicFramePr>
          <p:cNvPr id="174" name="Google Shape;174;p39"/>
          <p:cNvGraphicFramePr/>
          <p:nvPr/>
        </p:nvGraphicFramePr>
        <p:xfrm>
          <a:off x="469041" y="4752835"/>
          <a:ext cx="3000000" cy="3000000"/>
        </p:xfrm>
        <a:graphic>
          <a:graphicData uri="http://schemas.openxmlformats.org/drawingml/2006/table">
            <a:tbl>
              <a:tblPr>
                <a:noFill/>
                <a:tableStyleId>{33B5703B-53D7-4A45-AF97-1E7F799ACA4C}</a:tableStyleId>
              </a:tblPr>
              <a:tblGrid>
                <a:gridCol w="4505300"/>
                <a:gridCol w="2476650"/>
              </a:tblGrid>
              <a:tr h="411850">
                <a:tc gridSpan="2">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4: Frances Flora Bond Palmer, “‘</a:t>
                      </a:r>
                      <a:r>
                        <a:rPr i="1" lang="en" sz="1200">
                          <a:solidFill>
                            <a:schemeClr val="dk1"/>
                          </a:solidFill>
                          <a:latin typeface="Halant"/>
                          <a:ea typeface="Halant"/>
                          <a:cs typeface="Halant"/>
                          <a:sym typeface="Halant"/>
                        </a:rPr>
                        <a:t>Wooding Up’ on the Mississippi</a:t>
                      </a:r>
                      <a:r>
                        <a:rPr lang="en" sz="1200">
                          <a:solidFill>
                            <a:schemeClr val="dk1"/>
                          </a:solidFill>
                          <a:latin typeface="Halant"/>
                          <a:ea typeface="Halant"/>
                          <a:cs typeface="Halant"/>
                          <a:sym typeface="Halant"/>
                        </a:rPr>
                        <a:t>,” 1863, Public Domain.</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r>
              <a:tr h="186550">
                <a:tc>
                  <a:txBody>
                    <a:bodyPr/>
                    <a:lstStyle/>
                    <a:p>
                      <a:pPr indent="0" lvl="0" marL="0" rtl="0" algn="l">
                        <a:lnSpc>
                          <a:spcPct val="100000"/>
                        </a:lnSpc>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1400"/>
                        </a:spcBef>
                        <a:spcAft>
                          <a:spcPts val="140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spcBef>
                          <a:spcPts val="0"/>
                        </a:spcBef>
                        <a:spcAft>
                          <a:spcPts val="1400"/>
                        </a:spcAft>
                        <a:buNone/>
                      </a:pPr>
                      <a:r>
                        <a:rPr b="1" lang="en" sz="1200">
                          <a:solidFill>
                            <a:schemeClr val="dk1"/>
                          </a:solidFill>
                          <a:latin typeface="Inter"/>
                          <a:ea typeface="Inter"/>
                          <a:cs typeface="Inter"/>
                          <a:sym typeface="Inter"/>
                        </a:rPr>
                        <a:t>Description:</a:t>
                      </a:r>
                      <a:r>
                        <a:rPr i="1" lang="en" sz="1200">
                          <a:solidFill>
                            <a:schemeClr val="dk1"/>
                          </a:solidFill>
                          <a:latin typeface="Inter"/>
                          <a:ea typeface="Inter"/>
                          <a:cs typeface="Inter"/>
                          <a:sym typeface="Inter"/>
                        </a:rPr>
                        <a:t> “Wooding Up” on the Mississippi</a:t>
                      </a:r>
                      <a:r>
                        <a:rPr lang="en" sz="1200">
                          <a:solidFill>
                            <a:schemeClr val="dk1"/>
                          </a:solidFill>
                          <a:latin typeface="Inter"/>
                          <a:ea typeface="Inter"/>
                          <a:cs typeface="Inter"/>
                          <a:sym typeface="Inter"/>
                        </a:rPr>
                        <a:t> from 1863 shows the showboat </a:t>
                      </a:r>
                      <a:r>
                        <a:rPr i="1" lang="en" sz="1200">
                          <a:solidFill>
                            <a:schemeClr val="dk1"/>
                          </a:solidFill>
                          <a:latin typeface="Inter"/>
                          <a:ea typeface="Inter"/>
                          <a:cs typeface="Inter"/>
                          <a:sym typeface="Inter"/>
                        </a:rPr>
                        <a:t>Princess</a:t>
                      </a:r>
                      <a:r>
                        <a:rPr lang="en" sz="1200">
                          <a:solidFill>
                            <a:schemeClr val="dk1"/>
                          </a:solidFill>
                          <a:latin typeface="Inter"/>
                          <a:ea typeface="Inter"/>
                          <a:cs typeface="Inter"/>
                          <a:sym typeface="Inter"/>
                        </a:rPr>
                        <a:t> stopping for fuel, perhaps in a race with </a:t>
                      </a:r>
                      <a:r>
                        <a:rPr i="1" lang="en" sz="1200">
                          <a:solidFill>
                            <a:schemeClr val="dk1"/>
                          </a:solidFill>
                          <a:latin typeface="Inter"/>
                          <a:ea typeface="Inter"/>
                          <a:cs typeface="Inter"/>
                          <a:sym typeface="Inter"/>
                        </a:rPr>
                        <a:t>Diana</a:t>
                      </a:r>
                      <a:r>
                        <a:rPr lang="en" sz="1200">
                          <a:solidFill>
                            <a:schemeClr val="dk1"/>
                          </a:solidFill>
                          <a:latin typeface="Inter"/>
                          <a:ea typeface="Inter"/>
                          <a:cs typeface="Inter"/>
                          <a:sym typeface="Inter"/>
                        </a:rPr>
                        <a:t> behind it. African Americans, likely enslaved, load lumber onto the boat, while white patrons, some of them slaveholders, populate the upper deck. In this work, Frances Flora Bond Palmer may have been hinting at the dangers of steamboat travel: moonlight shines on a snag (or tree) in the river, and the glowing fires would have reminded viewers of the all-too-common event of ship explosions. Palmer likely knew about the 1859 explosion of the showboat </a:t>
                      </a:r>
                      <a:r>
                        <a:rPr i="1" lang="en" sz="1200">
                          <a:solidFill>
                            <a:schemeClr val="dk1"/>
                          </a:solidFill>
                          <a:latin typeface="Inter"/>
                          <a:ea typeface="Inter"/>
                          <a:cs typeface="Inter"/>
                          <a:sym typeface="Inter"/>
                        </a:rPr>
                        <a:t>Princess</a:t>
                      </a:r>
                      <a:r>
                        <a:rPr lang="en" sz="1200">
                          <a:solidFill>
                            <a:schemeClr val="dk1"/>
                          </a:solidFill>
                          <a:latin typeface="Inter"/>
                          <a:ea typeface="Inter"/>
                          <a:cs typeface="Inter"/>
                          <a:sym typeface="Inter"/>
                        </a:rPr>
                        <a:t> in New Orleans, when dozens died because of faulty boilers.</a:t>
                      </a:r>
                      <a:endParaRPr sz="1100">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pic>
        <p:nvPicPr>
          <p:cNvPr id="175" name="Google Shape;175;p39"/>
          <p:cNvPicPr preferRelativeResize="0"/>
          <p:nvPr/>
        </p:nvPicPr>
        <p:blipFill>
          <a:blip r:embed="rId5">
            <a:alphaModFix/>
          </a:blip>
          <a:stretch>
            <a:fillRect/>
          </a:stretch>
        </p:blipFill>
        <p:spPr>
          <a:xfrm>
            <a:off x="469050" y="5308899"/>
            <a:ext cx="4396424" cy="312742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9" name="Shape 179"/>
        <p:cNvGrpSpPr/>
        <p:nvPr/>
      </p:nvGrpSpPr>
      <p:grpSpPr>
        <a:xfrm>
          <a:off x="0" y="0"/>
          <a:ext cx="0" cy="0"/>
          <a:chOff x="0" y="0"/>
          <a:chExt cx="0" cy="0"/>
        </a:xfrm>
      </p:grpSpPr>
      <p:sp>
        <p:nvSpPr>
          <p:cNvPr id="180" name="Google Shape;180;p40"/>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Transportation &amp; Infrastructure</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81" name="Google Shape;181;p40"/>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82" name="Google Shape;182;p40"/>
          <p:cNvSpPr txBox="1"/>
          <p:nvPr/>
        </p:nvSpPr>
        <p:spPr>
          <a:xfrm>
            <a:off x="469050" y="11393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graphicFrame>
        <p:nvGraphicFramePr>
          <p:cNvPr id="183" name="Google Shape;183;p40"/>
          <p:cNvGraphicFramePr/>
          <p:nvPr/>
        </p:nvGraphicFramePr>
        <p:xfrm>
          <a:off x="469041" y="1781035"/>
          <a:ext cx="3000000" cy="3000000"/>
        </p:xfrm>
        <a:graphic>
          <a:graphicData uri="http://schemas.openxmlformats.org/drawingml/2006/table">
            <a:tbl>
              <a:tblPr>
                <a:noFill/>
                <a:tableStyleId>{33B5703B-53D7-4A45-AF97-1E7F799ACA4C}</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5: </a:t>
                      </a:r>
                      <a:r>
                        <a:rPr i="1" lang="en" sz="1200">
                          <a:solidFill>
                            <a:schemeClr val="dk1"/>
                          </a:solidFill>
                          <a:latin typeface="Halant"/>
                          <a:ea typeface="Halant"/>
                          <a:cs typeface="Halant"/>
                          <a:sym typeface="Halant"/>
                        </a:rPr>
                        <a:t>The Emporium</a:t>
                      </a:r>
                      <a:r>
                        <a:rPr lang="en" sz="1200">
                          <a:solidFill>
                            <a:schemeClr val="dk1"/>
                          </a:solidFill>
                          <a:latin typeface="Halant"/>
                          <a:ea typeface="Halant"/>
                          <a:cs typeface="Halant"/>
                          <a:sym typeface="Halant"/>
                        </a:rPr>
                        <a:t>, “Completion of the Grand Canal,” Buffalo, N.Y., October 29, 1825.</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 THE COMMITTEE AT BUFFALO.</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Gentlemen,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Deputed by the citizens of Rochester, in connection with the visiting committees, along the line of the Canal, we come to mingle and reciprocate our mutual congratulations with the citizens of Buffalo, on the grand epoch of uniting the waters of the great Inland Mediterraneans of North America, with those of the commercial Atlantic.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An epoch that will be recorded in the tablets of history, as among the greatest events of our Nation -- for having in 8 years -- with 8 million of Dollars -- made the longest Canal -- in the least time -- with the least experience -- for the least money -- and of the greatest public utility of any other in the world. .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 . .A work that will constitute a lever of industry, population and wealth to our Republic -- a pattern for our sister States to imitate, and an exhibition of the moral force of a free and enlightened People to the world -- that they can pursue the arts of peace in domestic improvements, for the objects of their National pride -- and construct works of public utility for the monuments of their national glory -- showing a new fact to old Kingdoms, that Governments can be made to build up society, by diffusing intelligence, industry and enterprise among the People, better than by depressing the faculties and moral energies of a community in order to govern them. .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 . .To the projectors who devised, the statesmen who assumed the responsibility of the undertaking at the hazard of their reputation, the Legislatures who granted the supplies, the Commissioners who planned -- the Engineers who laid out -- and the Men who have executed this magnificent work, we tender our tribute of grateful respects, and commend their memories to posterity.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We congratulate you as Citizens of this rising Village, located as the harbor and depot of vast Inland seas, where the surplus productions of the surrounding shores must pass on their way to market, and build it up to an eminent Inland commercial city.</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Gentlemen, to you individually, we wish many years of life and health, to realize and enjoy these glorious triumphs of industry and enterprise, and the prosperity and happiness which they will diffuse among a free People.</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84" name="Google Shape;184;p40"/>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85" name="Google Shape;185;p4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6" name="Google Shape;186;p4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0" name="Shape 190"/>
        <p:cNvGrpSpPr/>
        <p:nvPr/>
      </p:nvGrpSpPr>
      <p:grpSpPr>
        <a:xfrm>
          <a:off x="0" y="0"/>
          <a:ext cx="0" cy="0"/>
          <a:chOff x="0" y="0"/>
          <a:chExt cx="0" cy="0"/>
        </a:xfrm>
      </p:grpSpPr>
      <p:sp>
        <p:nvSpPr>
          <p:cNvPr id="191" name="Google Shape;191;p41"/>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Growing Labor Force - Discussion Questions</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The First Industrial Revolution</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92" name="Google Shape;192;p41"/>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93" name="Google Shape;193;p41"/>
          <p:cNvSpPr txBox="1"/>
          <p:nvPr/>
        </p:nvSpPr>
        <p:spPr>
          <a:xfrm>
            <a:off x="469050" y="1063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primary and secondary sources to answer the discussion questions below with your group. </a:t>
            </a:r>
            <a:endParaRPr/>
          </a:p>
        </p:txBody>
      </p:sp>
      <p:graphicFrame>
        <p:nvGraphicFramePr>
          <p:cNvPr id="194" name="Google Shape;194;p41"/>
          <p:cNvGraphicFramePr/>
          <p:nvPr/>
        </p:nvGraphicFramePr>
        <p:xfrm>
          <a:off x="314266" y="1628635"/>
          <a:ext cx="3000000" cy="3000000"/>
        </p:xfrm>
        <a:graphic>
          <a:graphicData uri="http://schemas.openxmlformats.org/drawingml/2006/table">
            <a:tbl>
              <a:tblPr>
                <a:noFill/>
                <a:tableStyleId>{33B5703B-53D7-4A45-AF97-1E7F799ACA4C}</a:tableStyleId>
              </a:tblPr>
              <a:tblGrid>
                <a:gridCol w="2365125"/>
                <a:gridCol w="1734450"/>
                <a:gridCol w="3032400"/>
              </a:tblGrid>
              <a:tr h="350050">
                <a:tc gridSpan="3" rowSpan="2">
                  <a:txBody>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1: Henry Clay, </a:t>
                      </a:r>
                      <a:r>
                        <a:rPr b="1" i="1" lang="en" sz="1200">
                          <a:solidFill>
                            <a:schemeClr val="dk1"/>
                          </a:solidFill>
                          <a:latin typeface="Inter"/>
                          <a:ea typeface="Inter"/>
                          <a:cs typeface="Inter"/>
                          <a:sym typeface="Inter"/>
                        </a:rPr>
                        <a:t>Speech on the Tariff, </a:t>
                      </a:r>
                      <a:r>
                        <a:rPr b="1" lang="en" sz="1200">
                          <a:solidFill>
                            <a:schemeClr val="dk1"/>
                          </a:solidFill>
                          <a:latin typeface="Inter"/>
                          <a:ea typeface="Inter"/>
                          <a:cs typeface="Inter"/>
                          <a:sym typeface="Inter"/>
                        </a:rPr>
                        <a:t>delivered in the U.S. Senate, 1832.</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system is the Henry Clay defending, and why?</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does the speaker think about “free trade”?</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2: Citynoise, “Map showing the route of the historic National Road — at its greatest completion in 1839.”</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was significant about the creation of the National Road?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3: Steven G. Collins, “Progress and Slavery on the South’s Railroads,” </a:t>
                      </a:r>
                      <a:r>
                        <a:rPr b="1" i="1" lang="en" sz="1200">
                          <a:solidFill>
                            <a:schemeClr val="dk1"/>
                          </a:solidFill>
                          <a:latin typeface="Inter"/>
                          <a:ea typeface="Inter"/>
                          <a:cs typeface="Inter"/>
                          <a:sym typeface="Inter"/>
                        </a:rPr>
                        <a:t>1</a:t>
                      </a:r>
                      <a:r>
                        <a:rPr b="1" lang="en" sz="1200">
                          <a:solidFill>
                            <a:schemeClr val="dk1"/>
                          </a:solidFill>
                          <a:latin typeface="Inter"/>
                          <a:ea typeface="Inter"/>
                          <a:cs typeface="Inter"/>
                          <a:sym typeface="Inter"/>
                        </a:rPr>
                        <a:t>999.</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do you think the South focused its railroads mostly on the cotton market instead of building more national connections like the North?</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might the growth of railroads have affected life for people in the South during this time?</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4: Frances Flora Bond Palmer, </a:t>
                      </a:r>
                      <a:r>
                        <a:rPr b="1" i="1" lang="en" sz="1200">
                          <a:solidFill>
                            <a:schemeClr val="dk1"/>
                          </a:solidFill>
                          <a:latin typeface="Inter"/>
                          <a:ea typeface="Inter"/>
                          <a:cs typeface="Inter"/>
                          <a:sym typeface="Inter"/>
                        </a:rPr>
                        <a:t>“Wooding Up” </a:t>
                      </a:r>
                      <a:r>
                        <a:rPr b="1" lang="en" sz="1200">
                          <a:solidFill>
                            <a:schemeClr val="dk1"/>
                          </a:solidFill>
                          <a:latin typeface="Inter"/>
                          <a:ea typeface="Inter"/>
                          <a:cs typeface="Inter"/>
                          <a:sym typeface="Inter"/>
                        </a:rPr>
                        <a:t>color lithograph.</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does this image tell us about life on the Mississippi River during the 1800s?</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might the artist have included details like the tree in the water and the glowing fire?</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5: </a:t>
                      </a:r>
                      <a:r>
                        <a:rPr b="1" i="1" lang="en" sz="1200">
                          <a:solidFill>
                            <a:schemeClr val="dk1"/>
                          </a:solidFill>
                          <a:latin typeface="Inter"/>
                          <a:ea typeface="Inter"/>
                          <a:cs typeface="Inter"/>
                          <a:sym typeface="Inter"/>
                        </a:rPr>
                        <a:t>The Emporium</a:t>
                      </a:r>
                      <a:r>
                        <a:rPr b="1" lang="en" sz="1200">
                          <a:solidFill>
                            <a:schemeClr val="dk1"/>
                          </a:solidFill>
                          <a:latin typeface="Inter"/>
                          <a:ea typeface="Inter"/>
                          <a:cs typeface="Inter"/>
                          <a:sym typeface="Inter"/>
                        </a:rPr>
                        <a:t>, “Completion of the Grand Canal,” October 29, 1825.</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did the writer believe the Erie Canal was such an important achievement for the United States?</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does this letter tell us about how people in the 1800s felt about progress and technology?</a:t>
                      </a:r>
                      <a:br>
                        <a:rPr b="1" lang="en" sz="1200">
                          <a:solidFill>
                            <a:schemeClr val="dk1"/>
                          </a:solidFill>
                          <a:latin typeface="Inter"/>
                          <a:ea typeface="Inter"/>
                          <a:cs typeface="Inter"/>
                          <a:sym typeface="Inter"/>
                        </a:rPr>
                      </a:b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rgbClr val="E95C3D"/>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95" name="Google Shape;195;p41"/>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96" name="Google Shape;196;p4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97" name="Google Shape;197;p4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1" name="Shape 201"/>
        <p:cNvGrpSpPr/>
        <p:nvPr/>
      </p:nvGrpSpPr>
      <p:grpSpPr>
        <a:xfrm>
          <a:off x="0" y="0"/>
          <a:ext cx="0" cy="0"/>
          <a:chOff x="0" y="0"/>
          <a:chExt cx="0" cy="0"/>
        </a:xfrm>
      </p:grpSpPr>
      <p:sp>
        <p:nvSpPr>
          <p:cNvPr id="202" name="Google Shape;202;p42"/>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a:t>
            </a:r>
            <a:endParaRPr sz="2500">
              <a:solidFill>
                <a:schemeClr val="dk1"/>
              </a:solidFill>
              <a:latin typeface="Plus Jakarta Sans"/>
              <a:ea typeface="Plus Jakarta Sans"/>
              <a:cs typeface="Plus Jakarta Sans"/>
              <a:sym typeface="Plus Jakarta Sans"/>
            </a:endParaRPr>
          </a:p>
        </p:txBody>
      </p:sp>
      <p:sp>
        <p:nvSpPr>
          <p:cNvPr id="203" name="Google Shape;203;p4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04" name="Google Shape;204;p42"/>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05" name="Google Shape;205;p4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06" name="Google Shape;206;p42"/>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207" name="Google Shape;207;p42"/>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Technological Innovations, Transportation &amp; Infrastructure, or Growing Labor Force.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208" name="Google Shape;208;p42"/>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Causes of the First Industrial Revolution in the United States</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209" name="Google Shape;209;p42"/>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200000"/>
              </a:lnSpc>
              <a:spcBef>
                <a:spcPts val="0"/>
              </a:spcBef>
              <a:spcAft>
                <a:spcPts val="0"/>
              </a:spcAft>
              <a:buNone/>
            </a:pPr>
            <a:r>
              <a:rPr b="1" lang="en" sz="1100">
                <a:latin typeface="Inter"/>
                <a:ea typeface="Inter"/>
                <a:cs typeface="Inter"/>
                <a:sym typeface="Inter"/>
              </a:rPr>
              <a:t>A significant cause of the First Industrial Revolution was</a:t>
            </a:r>
            <a:endParaRPr b="1" sz="1100">
              <a:latin typeface="Inter"/>
              <a:ea typeface="Inter"/>
              <a:cs typeface="Inter"/>
              <a:sym typeface="Inter"/>
            </a:endParaRPr>
          </a:p>
          <a:p>
            <a:pPr indent="0" lvl="0" marL="0" rtl="0" algn="ctr">
              <a:lnSpc>
                <a:spcPct val="200000"/>
              </a:lnSpc>
              <a:spcBef>
                <a:spcPts val="0"/>
              </a:spcBef>
              <a:spcAft>
                <a:spcPts val="0"/>
              </a:spcAft>
              <a:buNone/>
            </a:pPr>
            <a:r>
              <a:rPr b="1" lang="en" sz="1300">
                <a:solidFill>
                  <a:schemeClr val="dk1"/>
                </a:solidFill>
                <a:latin typeface="Inter"/>
                <a:ea typeface="Inter"/>
                <a:cs typeface="Inter"/>
                <a:sym typeface="Inter"/>
              </a:rPr>
              <a:t>____________________.</a:t>
            </a:r>
            <a:endParaRPr b="1" sz="1100">
              <a:latin typeface="Inter"/>
              <a:ea typeface="Inter"/>
              <a:cs typeface="Inter"/>
              <a:sym typeface="Inter"/>
            </a:endParaRPr>
          </a:p>
          <a:p>
            <a:pPr indent="0" lvl="0" marL="0" rtl="0" algn="ctr">
              <a:lnSpc>
                <a:spcPct val="200000"/>
              </a:lnSpc>
              <a:spcBef>
                <a:spcPts val="0"/>
              </a:spcBef>
              <a:spcAft>
                <a:spcPts val="0"/>
              </a:spcAft>
              <a:buNone/>
            </a:pPr>
            <a:r>
              <a:t/>
            </a:r>
            <a:endParaRPr b="1" sz="1200">
              <a:latin typeface="Inter"/>
              <a:ea typeface="Inter"/>
              <a:cs typeface="Inter"/>
              <a:sym typeface="Inter"/>
            </a:endParaRPr>
          </a:p>
        </p:txBody>
      </p:sp>
      <p:pic>
        <p:nvPicPr>
          <p:cNvPr id="210" name="Google Shape;210;p42"/>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211" name="Google Shape;211;p42"/>
          <p:cNvGraphicFramePr/>
          <p:nvPr/>
        </p:nvGraphicFramePr>
        <p:xfrm>
          <a:off x="469250" y="4116400"/>
          <a:ext cx="3000000" cy="3000000"/>
        </p:xfrm>
        <a:graphic>
          <a:graphicData uri="http://schemas.openxmlformats.org/drawingml/2006/table">
            <a:tbl>
              <a:tblPr>
                <a:noFill/>
                <a:tableStyleId>{CA406C9F-1B66-46C6-82BE-F267743A911C}</a:tableStyleId>
              </a:tblPr>
              <a:tblGrid>
                <a:gridCol w="3417150"/>
                <a:gridCol w="3417150"/>
              </a:tblGrid>
              <a:tr h="429075">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1389700">
                <a:tc>
                  <a:txBody>
                    <a:bodyPr/>
                    <a:lstStyle/>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Source:</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b="1" sz="800">
                        <a:solidFill>
                          <a:srgbClr val="E95C3D"/>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Source: </a:t>
                      </a:r>
                      <a:endParaRPr b="1" sz="900">
                        <a:solidFill>
                          <a:srgbClr val="E95C3D"/>
                        </a:solidFill>
                        <a:latin typeface="Inter"/>
                        <a:ea typeface="Inter"/>
                        <a:cs typeface="Inter"/>
                        <a:sym typeface="Inter"/>
                      </a:endParaRPr>
                    </a:p>
                  </a:txBody>
                  <a:tcPr marT="91425" marB="91425" marR="91425" marL="91425"/>
                </a:tc>
              </a:tr>
              <a:tr h="1000500">
                <a:tc>
                  <a:txBody>
                    <a:bodyPr/>
                    <a:lstStyle/>
                    <a:p>
                      <a:pPr indent="0" lvl="0" marL="0" rtl="0" algn="l">
                        <a:spcBef>
                          <a:spcPts val="0"/>
                        </a:spcBef>
                        <a:spcAft>
                          <a:spcPts val="0"/>
                        </a:spcAft>
                        <a:buNone/>
                      </a:pPr>
                      <a:r>
                        <a:rPr lang="en" sz="900">
                          <a:latin typeface="Inter"/>
                          <a:ea typeface="Inter"/>
                          <a:cs typeface="Inter"/>
                          <a:sym typeface="Inter"/>
                        </a:rPr>
                        <a:t>How does this source support the claim?</a:t>
                      </a:r>
                      <a:endParaRPr sz="900">
                        <a:latin typeface="Inter"/>
                        <a:ea typeface="Inter"/>
                        <a:cs typeface="Inter"/>
                        <a:sym typeface="Inter"/>
                      </a:endParaRPr>
                    </a:p>
                    <a:p>
                      <a:pPr indent="0" lvl="0" marL="0" rtl="0" algn="l">
                        <a:spcBef>
                          <a:spcPts val="0"/>
                        </a:spcBef>
                        <a:spcAft>
                          <a:spcPts val="0"/>
                        </a:spcAft>
                        <a:buNone/>
                      </a:pPr>
                      <a:r>
                        <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source support the claim?</a:t>
                      </a:r>
                      <a:endParaRPr sz="900">
                        <a:solidFill>
                          <a:schemeClr val="dk1"/>
                        </a:solidFill>
                        <a:latin typeface="Inter"/>
                        <a:ea typeface="Inter"/>
                        <a:cs typeface="Inter"/>
                        <a:sym typeface="Inter"/>
                      </a:endParaRPr>
                    </a:p>
                    <a:p>
                      <a:pPr indent="0" lvl="0" marL="0" rtl="0" algn="l">
                        <a:spcBef>
                          <a:spcPts val="0"/>
                        </a:spcBef>
                        <a:spcAft>
                          <a:spcPts val="0"/>
                        </a:spcAft>
                        <a:buNone/>
                      </a:pPr>
                      <a:r>
                        <a:t/>
                      </a:r>
                      <a:endParaRPr b="1" sz="900">
                        <a:solidFill>
                          <a:srgbClr val="E95C3D"/>
                        </a:solidFill>
                        <a:latin typeface="Inter"/>
                        <a:ea typeface="Inter"/>
                        <a:cs typeface="Inter"/>
                        <a:sym typeface="Inter"/>
                      </a:endParaRPr>
                    </a:p>
                  </a:txBody>
                  <a:tcPr marT="91425" marB="91425" marR="91425" marL="91425"/>
                </a:tc>
              </a:tr>
            </a:tbl>
          </a:graphicData>
        </a:graphic>
      </p:graphicFrame>
      <p:sp>
        <p:nvSpPr>
          <p:cNvPr id="212" name="Google Shape;212;p42"/>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13" name="Google Shape;213;p42"/>
          <p:cNvSpPr txBox="1"/>
          <p:nvPr/>
        </p:nvSpPr>
        <p:spPr>
          <a:xfrm>
            <a:off x="469050" y="7011863"/>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Information that can Support the Claim</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b="1" sz="800">
              <a:solidFill>
                <a:srgbClr val="E95C3D"/>
              </a:solidFill>
              <a:latin typeface="Inter"/>
              <a:ea typeface="Inter"/>
              <a:cs typeface="Inter"/>
              <a:sym typeface="Inter"/>
            </a:endParaRPr>
          </a:p>
        </p:txBody>
      </p:sp>
      <p:sp>
        <p:nvSpPr>
          <p:cNvPr id="214" name="Google Shape;214;p42"/>
          <p:cNvSpPr txBox="1"/>
          <p:nvPr/>
        </p:nvSpPr>
        <p:spPr>
          <a:xfrm>
            <a:off x="469050" y="8289575"/>
            <a:ext cx="6834300" cy="10587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Causes Identified</a:t>
            </a:r>
            <a:endParaRPr sz="1300">
              <a:solidFill>
                <a:schemeClr val="dk1"/>
              </a:solidFill>
              <a:latin typeface="Inter"/>
              <a:ea typeface="Inter"/>
              <a:cs typeface="Inter"/>
              <a:sym typeface="Inter"/>
            </a:endParaRPr>
          </a:p>
          <a:p>
            <a:pPr indent="0" lvl="0" marL="0" rtl="0" algn="l">
              <a:spcBef>
                <a:spcPts val="0"/>
              </a:spcBef>
              <a:spcAft>
                <a:spcPts val="0"/>
              </a:spcAft>
              <a:buNone/>
            </a:pPr>
            <a:r>
              <a:t/>
            </a:r>
            <a:endParaRPr b="1" sz="1100">
              <a:solidFill>
                <a:srgbClr val="E95C3D"/>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8" name="Shape 218"/>
        <p:cNvGrpSpPr/>
        <p:nvPr/>
      </p:nvGrpSpPr>
      <p:grpSpPr>
        <a:xfrm>
          <a:off x="0" y="0"/>
          <a:ext cx="0" cy="0"/>
          <a:chOff x="0" y="0"/>
          <a:chExt cx="0" cy="0"/>
        </a:xfrm>
      </p:grpSpPr>
      <p:sp>
        <p:nvSpPr>
          <p:cNvPr id="219" name="Google Shape;219;p43"/>
          <p:cNvSpPr txBox="1"/>
          <p:nvPr/>
        </p:nvSpPr>
        <p:spPr>
          <a:xfrm>
            <a:off x="0" y="0"/>
            <a:ext cx="7772400" cy="661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You Be the Judge: Most Significant Cause of the First Industrial Revolution Student Worksheet</a:t>
            </a:r>
            <a:endParaRPr sz="1900">
              <a:latin typeface="Halant"/>
              <a:ea typeface="Halant"/>
              <a:cs typeface="Halant"/>
              <a:sym typeface="Halant"/>
            </a:endParaRPr>
          </a:p>
        </p:txBody>
      </p:sp>
      <p:pic>
        <p:nvPicPr>
          <p:cNvPr id="220" name="Google Shape;220;p4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21" name="Google Shape;221;p4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22" name="Google Shape;222;p43"/>
          <p:cNvSpPr txBox="1"/>
          <p:nvPr/>
        </p:nvSpPr>
        <p:spPr>
          <a:xfrm>
            <a:off x="381550" y="587850"/>
            <a:ext cx="7070400" cy="8374800"/>
          </a:xfrm>
          <a:prstGeom prst="rect">
            <a:avLst/>
          </a:prstGeom>
          <a:noFill/>
          <a:ln>
            <a:noFill/>
          </a:ln>
        </p:spPr>
        <p:txBody>
          <a:bodyPr anchorCtr="0" anchor="t"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t>
            </a:r>
            <a:r>
              <a:rPr lang="en" sz="1200">
                <a:solidFill>
                  <a:schemeClr val="dk1"/>
                </a:solidFill>
                <a:highlight>
                  <a:schemeClr val="lt1"/>
                </a:highlight>
                <a:latin typeface="Halant"/>
                <a:ea typeface="Halant"/>
                <a:cs typeface="Halant"/>
                <a:sym typeface="Halant"/>
              </a:rPr>
              <a:t>As you listen to each group, take notes on their claim and the evidence they provide.</a:t>
            </a:r>
            <a:endParaRPr sz="1200">
              <a:solidFill>
                <a:schemeClr val="dk1"/>
              </a:solidFill>
              <a:highlight>
                <a:schemeClr val="lt1"/>
              </a:highlight>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200">
              <a:solidFill>
                <a:schemeClr val="dk1"/>
              </a:solidFill>
              <a:highlight>
                <a:schemeClr val="lt1"/>
              </a:highlight>
              <a:latin typeface="Halant"/>
              <a:ea typeface="Halant"/>
              <a:cs typeface="Halant"/>
              <a:sym typeface="Halant"/>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Group Presentation Notes:</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Write three key ideas that were shared by your classmates:</a:t>
            </a:r>
            <a:endParaRPr sz="1200">
              <a:solidFill>
                <a:schemeClr val="dk1"/>
              </a:solidFill>
              <a:highlight>
                <a:schemeClr val="lt1"/>
              </a:highlight>
              <a:latin typeface="Inter"/>
              <a:ea typeface="Inter"/>
              <a:cs typeface="Inter"/>
              <a:sym typeface="Inter"/>
            </a:endParaRPr>
          </a:p>
          <a:p>
            <a:pPr indent="-304800" lvl="0" marL="914400" rtl="0" algn="l">
              <a:lnSpc>
                <a:spcPct val="200000"/>
              </a:lnSpc>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304800" lvl="0" marL="914400" rtl="0" algn="l">
              <a:lnSpc>
                <a:spcPct val="200000"/>
              </a:lnSpc>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304800" lvl="0" marL="914400" rtl="0" algn="l">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Which argument do you find most convincing? Why?</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What is one counterargument you might make against another group’s claim?</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11150" lvl="0" marL="457200" rtl="0" algn="l">
              <a:spcBef>
                <a:spcPts val="0"/>
              </a:spcBef>
              <a:spcAft>
                <a:spcPts val="0"/>
              </a:spcAft>
              <a:buClr>
                <a:schemeClr val="dk1"/>
              </a:buClr>
              <a:buSzPts val="1300"/>
              <a:buFont typeface="Inter"/>
              <a:buAutoNum type="arabicPeriod"/>
            </a:pPr>
            <a:r>
              <a:rPr lang="en" sz="1200">
                <a:solidFill>
                  <a:schemeClr val="dk1"/>
                </a:solidFill>
                <a:highlight>
                  <a:schemeClr val="lt1"/>
                </a:highlight>
                <a:latin typeface="Inter"/>
                <a:ea typeface="Inter"/>
                <a:cs typeface="Inter"/>
                <a:sym typeface="Inter"/>
              </a:rPr>
              <a:t>Discuss with a partner: What do you think was the most significant cause of the First Industrial Revolution? Why? (Consider Immediacy, Profundity, Scope)</a:t>
            </a:r>
            <a:endParaRPr sz="1300">
              <a:solidFill>
                <a:schemeClr val="dk1"/>
              </a:solidFill>
              <a:highlight>
                <a:schemeClr val="lt1"/>
              </a:highlight>
              <a:latin typeface="Inter"/>
              <a:ea typeface="Inter"/>
              <a:cs typeface="Inter"/>
              <a:sym typeface="Inter"/>
            </a:endParaRPr>
          </a:p>
        </p:txBody>
      </p:sp>
      <p:graphicFrame>
        <p:nvGraphicFramePr>
          <p:cNvPr id="223" name="Google Shape;223;p43"/>
          <p:cNvGraphicFramePr/>
          <p:nvPr/>
        </p:nvGraphicFramePr>
        <p:xfrm>
          <a:off x="717125" y="1361875"/>
          <a:ext cx="3000000" cy="3000000"/>
        </p:xfrm>
        <a:graphic>
          <a:graphicData uri="http://schemas.openxmlformats.org/drawingml/2006/table">
            <a:tbl>
              <a:tblPr>
                <a:noFill/>
                <a:tableStyleId>{CA406C9F-1B66-46C6-82BE-F267743A911C}</a:tableStyleId>
              </a:tblPr>
              <a:tblGrid>
                <a:gridCol w="1467725"/>
                <a:gridCol w="2202775"/>
                <a:gridCol w="3064300"/>
              </a:tblGrid>
              <a:tr h="381000">
                <a:tc>
                  <a:txBody>
                    <a:bodyPr/>
                    <a:lstStyle/>
                    <a:p>
                      <a:pPr indent="0" lvl="0" marL="0" rtl="0" algn="ctr">
                        <a:spcBef>
                          <a:spcPts val="0"/>
                        </a:spcBef>
                        <a:spcAft>
                          <a:spcPts val="0"/>
                        </a:spcAft>
                        <a:buNone/>
                      </a:pPr>
                      <a:r>
                        <a:rPr b="1" lang="en" sz="1200">
                          <a:latin typeface="Inter"/>
                          <a:ea typeface="Inter"/>
                          <a:cs typeface="Inter"/>
                          <a:sym typeface="Inter"/>
                        </a:rPr>
                        <a:t>Group</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Key Evidence</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Summary</a:t>
                      </a:r>
                      <a:endParaRPr b="1" sz="1200">
                        <a:latin typeface="Inter"/>
                        <a:ea typeface="Inter"/>
                        <a:cs typeface="Inter"/>
                        <a:sym typeface="Inter"/>
                      </a:endParaRPr>
                    </a:p>
                  </a:txBody>
                  <a:tcPr marT="91425" marB="91425" marR="91425" marL="91425">
                    <a:solidFill>
                      <a:srgbClr val="CCCCCC"/>
                    </a:solidFill>
                  </a:tcPr>
                </a:tc>
              </a:tr>
              <a:tr h="1251425">
                <a:tc>
                  <a:txBody>
                    <a:bodyPr/>
                    <a:lstStyle/>
                    <a:p>
                      <a:pPr indent="0" lvl="0" marL="0" rtl="0" algn="ctr">
                        <a:spcBef>
                          <a:spcPts val="0"/>
                        </a:spcBef>
                        <a:spcAft>
                          <a:spcPts val="0"/>
                        </a:spcAft>
                        <a:buNone/>
                      </a:pPr>
                      <a:r>
                        <a:rPr b="1" lang="en" sz="1200">
                          <a:latin typeface="Inter"/>
                          <a:ea typeface="Inter"/>
                          <a:cs typeface="Inter"/>
                          <a:sym typeface="Inter"/>
                        </a:rPr>
                        <a:t>Technological Innovations</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b="1" sz="800">
                        <a:solidFill>
                          <a:srgbClr val="E95C3D"/>
                        </a:solidFill>
                        <a:latin typeface="Inter"/>
                        <a:ea typeface="Inter"/>
                        <a:cs typeface="Inter"/>
                        <a:sym typeface="Inter"/>
                      </a:endParaRPr>
                    </a:p>
                  </a:txBody>
                  <a:tcPr marT="91425" marB="91425" marR="91425" marL="91425"/>
                </a:tc>
              </a:tr>
              <a:tr h="1251425">
                <a:tc>
                  <a:txBody>
                    <a:bodyPr/>
                    <a:lstStyle/>
                    <a:p>
                      <a:pPr indent="0" lvl="0" marL="0" rtl="0" algn="ctr">
                        <a:spcBef>
                          <a:spcPts val="0"/>
                        </a:spcBef>
                        <a:spcAft>
                          <a:spcPts val="0"/>
                        </a:spcAft>
                        <a:buNone/>
                      </a:pPr>
                      <a:r>
                        <a:rPr b="1" lang="en" sz="1200">
                          <a:latin typeface="Inter"/>
                          <a:ea typeface="Inter"/>
                          <a:cs typeface="Inter"/>
                          <a:sym typeface="Inter"/>
                        </a:rPr>
                        <a:t>Transportation &amp; Infrastructure</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1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1251425">
                <a:tc>
                  <a:txBody>
                    <a:bodyPr/>
                    <a:lstStyle/>
                    <a:p>
                      <a:pPr indent="0" lvl="0" marL="0" rtl="0" algn="ctr">
                        <a:spcBef>
                          <a:spcPts val="0"/>
                        </a:spcBef>
                        <a:spcAft>
                          <a:spcPts val="0"/>
                        </a:spcAft>
                        <a:buNone/>
                      </a:pPr>
                      <a:r>
                        <a:rPr b="1" lang="en" sz="1200">
                          <a:latin typeface="Inter"/>
                          <a:ea typeface="Inter"/>
                          <a:cs typeface="Inter"/>
                          <a:sym typeface="Inter"/>
                        </a:rPr>
                        <a:t>Growing Labor Force</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7" name="Shape 227"/>
        <p:cNvGrpSpPr/>
        <p:nvPr/>
      </p:nvGrpSpPr>
      <p:grpSpPr>
        <a:xfrm>
          <a:off x="0" y="0"/>
          <a:ext cx="0" cy="0"/>
          <a:chOff x="0" y="0"/>
          <a:chExt cx="0" cy="0"/>
        </a:xfrm>
      </p:grpSpPr>
      <p:pic>
        <p:nvPicPr>
          <p:cNvPr id="228" name="Google Shape;228;p4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29" name="Google Shape;229;p44"/>
          <p:cNvSpPr txBox="1"/>
          <p:nvPr/>
        </p:nvSpPr>
        <p:spPr>
          <a:xfrm>
            <a:off x="731000" y="1654950"/>
            <a:ext cx="6310500" cy="11490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chemeClr val="dk1"/>
              </a:buClr>
              <a:buSzPts val="1100"/>
              <a:buFont typeface="Arial"/>
              <a:buNone/>
            </a:pPr>
            <a:r>
              <a:rPr b="1" lang="en" sz="1800">
                <a:solidFill>
                  <a:schemeClr val="dk1"/>
                </a:solidFill>
                <a:latin typeface="Halant"/>
                <a:ea typeface="Halant"/>
                <a:cs typeface="Halant"/>
                <a:sym typeface="Halant"/>
              </a:rPr>
              <a:t>Supporting Question</a:t>
            </a:r>
            <a:endParaRPr b="1" sz="18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i="1" lang="en" sz="1700">
                <a:solidFill>
                  <a:schemeClr val="dk1"/>
                </a:solidFill>
                <a:latin typeface="Inter"/>
                <a:ea typeface="Inter"/>
                <a:cs typeface="Inter"/>
                <a:sym typeface="Inter"/>
              </a:rPr>
              <a:t>What was the most significant cause of the First Industrial Revolution?</a:t>
            </a:r>
            <a:endParaRPr b="1" i="1" sz="1700">
              <a:solidFill>
                <a:schemeClr val="dk1"/>
              </a:solidFill>
              <a:latin typeface="Inter"/>
              <a:ea typeface="Inter"/>
              <a:cs typeface="Inter"/>
              <a:sym typeface="Inter"/>
            </a:endParaRPr>
          </a:p>
        </p:txBody>
      </p:sp>
      <p:sp>
        <p:nvSpPr>
          <p:cNvPr id="230" name="Google Shape;230;p4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31" name="Google Shape;231;p4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32" name="Google Shape;232;p44"/>
          <p:cNvSpPr txBox="1"/>
          <p:nvPr/>
        </p:nvSpPr>
        <p:spPr>
          <a:xfrm>
            <a:off x="455300" y="2876000"/>
            <a:ext cx="6861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Halant"/>
                <a:ea typeface="Halant"/>
                <a:cs typeface="Halant"/>
                <a:sym typeface="Halant"/>
              </a:rPr>
              <a:t>Directions: </a:t>
            </a:r>
            <a:r>
              <a:rPr lang="en">
                <a:solidFill>
                  <a:schemeClr val="dk1"/>
                </a:solidFill>
                <a:latin typeface="Halant"/>
                <a:ea typeface="Halant"/>
                <a:cs typeface="Halant"/>
                <a:sym typeface="Halant"/>
              </a:rPr>
              <a:t>Answer each of the Final Verdict questions below.</a:t>
            </a:r>
            <a:endParaRPr>
              <a:solidFill>
                <a:schemeClr val="dk1"/>
              </a:solidFill>
              <a:latin typeface="Halant"/>
              <a:ea typeface="Halant"/>
              <a:cs typeface="Halant"/>
              <a:sym typeface="Halant"/>
            </a:endParaRPr>
          </a:p>
        </p:txBody>
      </p:sp>
      <p:sp>
        <p:nvSpPr>
          <p:cNvPr id="233" name="Google Shape;233;p44"/>
          <p:cNvSpPr txBox="1"/>
          <p:nvPr/>
        </p:nvSpPr>
        <p:spPr>
          <a:xfrm>
            <a:off x="520000" y="3376800"/>
            <a:ext cx="6861900" cy="1464300"/>
          </a:xfrm>
          <a:prstGeom prst="rect">
            <a:avLst/>
          </a:prstGeom>
          <a:noFill/>
          <a:ln cap="flat" cmpd="sng" w="9525">
            <a:solidFill>
              <a:srgbClr val="6484F3"/>
            </a:solidFill>
            <a:prstDash val="solid"/>
            <a:round/>
            <a:headEnd len="sm" w="sm" type="none"/>
            <a:tailEnd len="sm" w="sm" type="none"/>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Place a      next to the cause/justification you believe is the most significant. </a:t>
            </a:r>
            <a:endParaRPr i="1" sz="1200">
              <a:solidFill>
                <a:schemeClr val="dk1"/>
              </a:solidFill>
              <a:latin typeface="Inter"/>
              <a:ea typeface="Inter"/>
              <a:cs typeface="Inter"/>
              <a:sym typeface="Inter"/>
            </a:endParaRPr>
          </a:p>
          <a:p>
            <a:pPr indent="0" lvl="0" marL="0" rtl="0" algn="l">
              <a:spcBef>
                <a:spcPts val="1000"/>
              </a:spcBef>
              <a:spcAft>
                <a:spcPts val="0"/>
              </a:spcAft>
              <a:buNone/>
            </a:pPr>
            <a:r>
              <a:t/>
            </a:r>
            <a:endParaRPr i="1" sz="1200">
              <a:solidFill>
                <a:schemeClr val="dk1"/>
              </a:solidFill>
              <a:latin typeface="Inter"/>
              <a:ea typeface="Inter"/>
              <a:cs typeface="Inter"/>
              <a:sym typeface="Inter"/>
            </a:endParaRPr>
          </a:p>
          <a:p>
            <a:pPr indent="0" lvl="0" marL="0" rtl="0" algn="ctr">
              <a:spcBef>
                <a:spcPts val="1000"/>
              </a:spcBef>
              <a:spcAft>
                <a:spcPts val="0"/>
              </a:spcAft>
              <a:buNone/>
            </a:pPr>
            <a:r>
              <a:rPr b="1" lang="en">
                <a:solidFill>
                  <a:schemeClr val="dk1"/>
                </a:solidFill>
                <a:latin typeface="Inter"/>
                <a:ea typeface="Inter"/>
                <a:cs typeface="Inter"/>
                <a:sym typeface="Inter"/>
              </a:rPr>
              <a:t>⬜ Technological Innovations   		⬜ Transportation &amp; Infrastructure  </a:t>
            </a:r>
            <a:endParaRPr b="1">
              <a:solidFill>
                <a:schemeClr val="dk1"/>
              </a:solidFill>
              <a:latin typeface="Inter"/>
              <a:ea typeface="Inter"/>
              <a:cs typeface="Inter"/>
              <a:sym typeface="Inter"/>
            </a:endParaRPr>
          </a:p>
          <a:p>
            <a:pPr indent="0" lvl="0" marL="0" rtl="0" algn="ctr">
              <a:spcBef>
                <a:spcPts val="1000"/>
              </a:spcBef>
              <a:spcAft>
                <a:spcPts val="0"/>
              </a:spcAft>
              <a:buNone/>
            </a:pPr>
            <a:r>
              <a:rPr b="1" lang="en">
                <a:solidFill>
                  <a:schemeClr val="dk1"/>
                </a:solidFill>
                <a:latin typeface="Inter"/>
                <a:ea typeface="Inter"/>
                <a:cs typeface="Inter"/>
                <a:sym typeface="Inter"/>
              </a:rPr>
              <a:t>	 ⬜ Growing Labor Force</a:t>
            </a:r>
            <a:endParaRPr b="1">
              <a:solidFill>
                <a:schemeClr val="dk1"/>
              </a:solidFill>
              <a:latin typeface="Inter"/>
              <a:ea typeface="Inter"/>
              <a:cs typeface="Inter"/>
              <a:sym typeface="Inter"/>
            </a:endParaRPr>
          </a:p>
          <a:p>
            <a:pPr indent="0" lvl="0" marL="457200" rtl="0" algn="l">
              <a:spcBef>
                <a:spcPts val="1000"/>
              </a:spcBef>
              <a:spcAft>
                <a:spcPts val="0"/>
              </a:spcAft>
              <a:buNone/>
            </a:pPr>
            <a:r>
              <a:t/>
            </a:r>
            <a:endParaRPr sz="1200">
              <a:solidFill>
                <a:schemeClr val="dk1"/>
              </a:solidFill>
              <a:latin typeface="Inter"/>
              <a:ea typeface="Inter"/>
              <a:cs typeface="Inter"/>
              <a:sym typeface="Inter"/>
            </a:endParaRPr>
          </a:p>
          <a:p>
            <a:pPr indent="0" lvl="0" marL="0" rtl="0" algn="l">
              <a:spcBef>
                <a:spcPts val="1000"/>
              </a:spcBef>
              <a:spcAft>
                <a:spcPts val="1000"/>
              </a:spcAft>
              <a:buNone/>
            </a:pPr>
            <a:r>
              <a:t/>
            </a:r>
            <a:endParaRPr sz="1200">
              <a:solidFill>
                <a:schemeClr val="dk1"/>
              </a:solidFill>
              <a:latin typeface="Inter"/>
              <a:ea typeface="Inter"/>
              <a:cs typeface="Inter"/>
              <a:sym typeface="Inter"/>
            </a:endParaRPr>
          </a:p>
        </p:txBody>
      </p:sp>
      <p:sp>
        <p:nvSpPr>
          <p:cNvPr id="234" name="Google Shape;234;p44"/>
          <p:cNvSpPr txBox="1"/>
          <p:nvPr/>
        </p:nvSpPr>
        <p:spPr>
          <a:xfrm>
            <a:off x="520000" y="4987375"/>
            <a:ext cx="6861900" cy="1856700"/>
          </a:xfrm>
          <a:prstGeom prst="rect">
            <a:avLst/>
          </a:prstGeom>
          <a:noFill/>
          <a:ln cap="flat" cmpd="sng" w="9525">
            <a:solidFill>
              <a:srgbClr val="F1AF4B"/>
            </a:solidFill>
            <a:prstDash val="solid"/>
            <a:round/>
            <a:headEnd len="sm" w="sm" type="none"/>
            <a:tailEnd len="sm" w="sm" type="none"/>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AutoNum type="arabicPeriod" startAt="2"/>
            </a:pPr>
            <a:r>
              <a:rPr lang="en" sz="1200">
                <a:solidFill>
                  <a:schemeClr val="dk1"/>
                </a:solidFill>
                <a:latin typeface="Inter"/>
                <a:ea typeface="Inter"/>
                <a:cs typeface="Inter"/>
                <a:sym typeface="Inter"/>
              </a:rPr>
              <a:t>Explain why you made your choice. What evidence convinced you the most?</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accent1"/>
              </a:solidFill>
              <a:latin typeface="Inter"/>
              <a:ea typeface="Inter"/>
              <a:cs typeface="Inter"/>
              <a:sym typeface="Inter"/>
            </a:endParaRPr>
          </a:p>
          <a:p>
            <a:pPr indent="0" lvl="0" marL="457200" rtl="0" algn="l">
              <a:spcBef>
                <a:spcPts val="1000"/>
              </a:spcBef>
              <a:spcAft>
                <a:spcPts val="0"/>
              </a:spcAft>
              <a:buNone/>
            </a:pPr>
            <a:r>
              <a:t/>
            </a:r>
            <a:endParaRPr sz="1200">
              <a:solidFill>
                <a:schemeClr val="dk1"/>
              </a:solidFill>
              <a:latin typeface="Inter"/>
              <a:ea typeface="Inter"/>
              <a:cs typeface="Inter"/>
              <a:sym typeface="Inter"/>
            </a:endParaRPr>
          </a:p>
          <a:p>
            <a:pPr indent="0" lvl="0" marL="0" rtl="0" algn="l">
              <a:spcBef>
                <a:spcPts val="1000"/>
              </a:spcBef>
              <a:spcAft>
                <a:spcPts val="1000"/>
              </a:spcAft>
              <a:buNone/>
            </a:pPr>
            <a:r>
              <a:t/>
            </a:r>
            <a:endParaRPr sz="1200">
              <a:solidFill>
                <a:schemeClr val="dk1"/>
              </a:solidFill>
              <a:latin typeface="Inter"/>
              <a:ea typeface="Inter"/>
              <a:cs typeface="Inter"/>
              <a:sym typeface="Inter"/>
            </a:endParaRPr>
          </a:p>
        </p:txBody>
      </p:sp>
      <p:sp>
        <p:nvSpPr>
          <p:cNvPr id="235" name="Google Shape;235;p44"/>
          <p:cNvSpPr txBox="1"/>
          <p:nvPr/>
        </p:nvSpPr>
        <p:spPr>
          <a:xfrm>
            <a:off x="520000" y="6972650"/>
            <a:ext cx="6861900" cy="1994700"/>
          </a:xfrm>
          <a:prstGeom prst="rect">
            <a:avLst/>
          </a:prstGeom>
          <a:noFill/>
          <a:ln cap="flat" cmpd="sng" w="9525">
            <a:solidFill>
              <a:srgbClr val="E95C3D"/>
            </a:solidFill>
            <a:prstDash val="solid"/>
            <a:round/>
            <a:headEnd len="sm" w="sm" type="none"/>
            <a:tailEnd len="sm" w="sm" type="none"/>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AutoNum type="arabicPeriod" startAt="3"/>
            </a:pPr>
            <a:r>
              <a:rPr lang="en" sz="1200">
                <a:solidFill>
                  <a:schemeClr val="dk1"/>
                </a:solidFill>
                <a:latin typeface="Inter"/>
                <a:ea typeface="Inter"/>
                <a:cs typeface="Inter"/>
                <a:sym typeface="Inter"/>
              </a:rPr>
              <a:t>Why can people look at the same evidence and yet, come to different conclusions?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accent1"/>
              </a:solidFill>
              <a:latin typeface="Inter"/>
              <a:ea typeface="Inter"/>
              <a:cs typeface="Inter"/>
              <a:sym typeface="Inter"/>
            </a:endParaRPr>
          </a:p>
          <a:p>
            <a:pPr indent="0" lvl="0" marL="457200" rtl="0" algn="l">
              <a:spcBef>
                <a:spcPts val="1000"/>
              </a:spcBef>
              <a:spcAft>
                <a:spcPts val="0"/>
              </a:spcAft>
              <a:buNone/>
            </a:pPr>
            <a:r>
              <a:t/>
            </a:r>
            <a:endParaRPr sz="1200">
              <a:solidFill>
                <a:schemeClr val="dk1"/>
              </a:solidFill>
              <a:latin typeface="Inter"/>
              <a:ea typeface="Inter"/>
              <a:cs typeface="Inter"/>
              <a:sym typeface="Inter"/>
            </a:endParaRPr>
          </a:p>
          <a:p>
            <a:pPr indent="0" lvl="0" marL="0" rtl="0" algn="l">
              <a:spcBef>
                <a:spcPts val="1000"/>
              </a:spcBef>
              <a:spcAft>
                <a:spcPts val="0"/>
              </a:spcAft>
              <a:buNone/>
            </a:pPr>
            <a:r>
              <a:t/>
            </a:r>
            <a:endParaRPr sz="1200">
              <a:solidFill>
                <a:schemeClr val="dk1"/>
              </a:solidFill>
              <a:latin typeface="Inter"/>
              <a:ea typeface="Inter"/>
              <a:cs typeface="Inter"/>
              <a:sym typeface="Inter"/>
            </a:endParaRPr>
          </a:p>
          <a:p>
            <a:pPr indent="0" lvl="0" marL="0" rtl="0" algn="l">
              <a:spcBef>
                <a:spcPts val="1000"/>
              </a:spcBef>
              <a:spcAft>
                <a:spcPts val="1000"/>
              </a:spcAft>
              <a:buNone/>
            </a:pPr>
            <a:r>
              <a:t/>
            </a:r>
            <a:endParaRPr sz="1200">
              <a:solidFill>
                <a:schemeClr val="dk1"/>
              </a:solidFill>
              <a:latin typeface="Inter"/>
              <a:ea typeface="Inter"/>
              <a:cs typeface="Inter"/>
              <a:sym typeface="Inter"/>
            </a:endParaRPr>
          </a:p>
        </p:txBody>
      </p:sp>
      <p:sp>
        <p:nvSpPr>
          <p:cNvPr id="236" name="Google Shape;236;p44"/>
          <p:cNvSpPr/>
          <p:nvPr/>
        </p:nvSpPr>
        <p:spPr>
          <a:xfrm>
            <a:off x="1601775" y="3453900"/>
            <a:ext cx="224700" cy="236400"/>
          </a:xfrm>
          <a:prstGeom prst="mathMultiply">
            <a:avLst>
              <a:gd fmla="val 23520" name="adj1"/>
            </a:avLst>
          </a:prstGeom>
          <a:solidFill>
            <a:srgbClr val="E95C3D"/>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37" name="Google Shape;237;p44"/>
          <p:cNvSpPr txBox="1"/>
          <p:nvPr/>
        </p:nvSpPr>
        <p:spPr>
          <a:xfrm>
            <a:off x="330000" y="1230888"/>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238" name="Google Shape;238;p44"/>
          <p:cNvSpPr txBox="1"/>
          <p:nvPr/>
        </p:nvSpPr>
        <p:spPr>
          <a:xfrm>
            <a:off x="0" y="0"/>
            <a:ext cx="7772400" cy="114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Unit 6: Early Republic (1789-1844)</a:t>
            </a:r>
            <a:endParaRPr sz="16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400">
                <a:solidFill>
                  <a:schemeClr val="dk1"/>
                </a:solidFill>
                <a:latin typeface="Plus Jakarta Sans Medium"/>
                <a:ea typeface="Plus Jakarta Sans Medium"/>
                <a:cs typeface="Plus Jakarta Sans Medium"/>
                <a:sym typeface="Plus Jakarta Sans Medium"/>
              </a:rPr>
              <a:t>Exit Ticket - Lesson 7</a:t>
            </a:r>
            <a:endParaRPr>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p:txBody>
      </p:sp>
      <p:pic>
        <p:nvPicPr>
          <p:cNvPr id="239" name="Google Shape;239;p44"/>
          <p:cNvPicPr preferRelativeResize="0"/>
          <p:nvPr/>
        </p:nvPicPr>
        <p:blipFill>
          <a:blip r:embed="rId4">
            <a:alphaModFix/>
          </a:blip>
          <a:stretch>
            <a:fillRect/>
          </a:stretch>
        </p:blipFill>
        <p:spPr>
          <a:xfrm>
            <a:off x="216272" y="230997"/>
            <a:ext cx="630865" cy="26160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6484F3"/>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